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17"/>
  </p:notesMasterIdLst>
  <p:sldIdLst>
    <p:sldId id="1364" r:id="rId2"/>
    <p:sldId id="1431" r:id="rId3"/>
    <p:sldId id="1433" r:id="rId4"/>
    <p:sldId id="1439" r:id="rId5"/>
    <p:sldId id="1440" r:id="rId6"/>
    <p:sldId id="1441" r:id="rId7"/>
    <p:sldId id="1434" r:id="rId8"/>
    <p:sldId id="1368" r:id="rId9"/>
    <p:sldId id="1429" r:id="rId10"/>
    <p:sldId id="1430" r:id="rId11"/>
    <p:sldId id="1435" r:id="rId12"/>
    <p:sldId id="1436" r:id="rId13"/>
    <p:sldId id="1437" r:id="rId14"/>
    <p:sldId id="1438" r:id="rId15"/>
    <p:sldId id="142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933"/>
    <a:srgbClr val="0D2229"/>
    <a:srgbClr val="EC0000"/>
    <a:srgbClr val="A609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11"/>
    <p:restoredTop sz="93779"/>
  </p:normalViewPr>
  <p:slideViewPr>
    <p:cSldViewPr snapToGrid="0" snapToObjects="1">
      <p:cViewPr>
        <p:scale>
          <a:sx n="63" d="100"/>
          <a:sy n="63" d="100"/>
        </p:scale>
        <p:origin x="79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E8211-C2C8-D544-89FC-793693B907D4}" type="datetimeFigureOut">
              <a:rPr lang="en-US" smtClean="0"/>
              <a:t>9/17/19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C5034-D484-4B4A-BE83-A83C3C9FB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04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05C06-893D-074E-88FC-F4B3C7391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4B53BF5-4936-6647-B9FF-87067D45A4BC}" type="datetime1">
              <a:rPr lang="en-US" altLang="x-none"/>
              <a:pPr>
                <a:defRPr/>
              </a:pPr>
              <a:t>9/17/19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696BF-467E-7F4B-9716-A6C530FC2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7CD5B-22AF-9A4C-B6E4-3AB14E40C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5C93EBF-4C92-EC4F-94B6-72DA6B371AD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4131180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2F3B7-C015-7941-B59C-9831F03DA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F6029E0-75A4-E94B-9614-007B209CDA55}" type="datetime1">
              <a:rPr lang="en-US" altLang="x-none"/>
              <a:pPr>
                <a:defRPr/>
              </a:pPr>
              <a:t>9/17/19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AF926-C6E4-1649-A005-97999AB78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7B66F-4F16-9847-AD8C-EB242E6B8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C67DF45-3283-1B48-A325-53817E39F2A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9275928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6C30A-AB7D-F942-9CA8-A7E39789D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9DC416D-AA97-0D48-9AC6-C459937FD683}" type="datetime1">
              <a:rPr lang="en-US" altLang="x-none"/>
              <a:pPr>
                <a:defRPr/>
              </a:pPr>
              <a:t>9/17/19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19A15-6CC4-B64C-B92E-E67F6D191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EADDE-56A9-6641-8E36-88CFA8E89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D1DDAE4-86EF-A74C-94A3-6BA85A003AF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0959109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676AF-724D-AB41-94F4-95DC3DEB6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96C202-181A-4F46-A56C-85E2509B9A93}" type="datetime1">
              <a:rPr lang="en-US" altLang="x-none"/>
              <a:pPr>
                <a:defRPr/>
              </a:pPr>
              <a:t>9/17/19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0FF45-85D1-CD47-A493-89A5924E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BB449-75C5-7446-9581-B09733B0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D860B9A-8FD3-B046-9B17-F0DDA272438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979977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17CB4-0A22-AA4C-9286-D33656891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B19B60F-6FDE-4F44-B415-152BB6416791}" type="datetime1">
              <a:rPr lang="en-US" altLang="x-none"/>
              <a:pPr>
                <a:defRPr/>
              </a:pPr>
              <a:t>9/17/19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4AD54-9AE8-FF4B-9014-E891663F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4AF82-C475-6141-B126-90354ABB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FB42ABA-ECB4-7644-97FC-2F93FFC173E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1601959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A662A-3A55-FC40-AA57-5A0E56488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FED0B3D-1DEB-3E4C-8CCC-351886CC918F}" type="datetime1">
              <a:rPr lang="en-US" altLang="x-none"/>
              <a:pPr>
                <a:defRPr/>
              </a:pPr>
              <a:t>9/17/19</a:t>
            </a:fld>
            <a:endParaRPr lang="en-US" alt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B666A-820C-5347-B240-8773D1D67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740E7-59B0-2B43-9B81-E2B8DE7A3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842C4FB-4373-0E4E-8817-04705989E48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3174850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DF3A83-B82F-FB4C-8B1F-2A8B7AA3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D39D42E-1264-C046-942D-A5B5926ACA7C}" type="datetime1">
              <a:rPr lang="en-US" altLang="x-none"/>
              <a:pPr>
                <a:defRPr/>
              </a:pPr>
              <a:t>9/17/19</a:t>
            </a:fld>
            <a:endParaRPr lang="en-US" alt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193F7B-4D19-2646-ADF7-7EF8FBCD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B1E764-06EF-B94F-935D-22496B5EB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F007B5B-3A93-944D-8F80-FFE2BAACC9E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5668912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211AD9-045C-854F-8519-C9A1B9EB6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42898A5-6D8B-094A-8384-4E7CE643E074}" type="datetime1">
              <a:rPr lang="en-US" altLang="x-none"/>
              <a:pPr>
                <a:defRPr/>
              </a:pPr>
              <a:t>9/17/19</a:t>
            </a:fld>
            <a:endParaRPr lang="en-US" alt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7FC07C-20B0-B24A-9355-3A301A0E4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2BFBD7-469E-DE42-9888-4EC696C4F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D3B5C29-5F2B-0441-8A2B-6CD7C1ACE69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6976609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F5BC3C-1830-B343-BD43-D0CA382D1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95A40EF-33E2-8948-92D1-4BD0681D18C2}" type="datetime1">
              <a:rPr lang="en-US" altLang="x-none"/>
              <a:pPr>
                <a:defRPr/>
              </a:pPr>
              <a:t>9/17/19</a:t>
            </a:fld>
            <a:endParaRPr lang="en-US" alt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545D94-6CDE-484D-8621-F5B7B039C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5CF25-41A7-814F-BF13-79D927FEE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D590DE-C6E2-AC4E-A4F0-D38D32B0A47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76882565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4E2CF-8F06-F049-8211-43E88E2B7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8F73A8C-D329-EB48-9EF2-433BDD2BD663}" type="datetime1">
              <a:rPr lang="en-US" altLang="x-none"/>
              <a:pPr>
                <a:defRPr/>
              </a:pPr>
              <a:t>9/17/19</a:t>
            </a:fld>
            <a:endParaRPr lang="en-US" alt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A58A6-A920-1243-8135-A0448C64B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B6BD5-F743-244A-8C68-78A19C4F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41132A0-B016-4548-8E2F-01EB89DF4AB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6517032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F0BE6-4468-8340-90E4-E837C3903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ED00210-356F-BB41-B92F-5F2A62E23852}" type="datetime1">
              <a:rPr lang="en-US" altLang="x-none"/>
              <a:pPr>
                <a:defRPr/>
              </a:pPr>
              <a:t>9/17/19</a:t>
            </a:fld>
            <a:endParaRPr lang="en-US" alt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10ADC-9788-A843-8912-A8DF2E3D4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2D8793-9013-074D-B15D-C0CF2B98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E062EF4-89E4-5A46-88F8-BE12F455FD5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6591709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Placeholder 1">
            <a:extLst>
              <a:ext uri="{FF2B5EF4-FFF2-40B4-BE49-F238E27FC236}">
                <a16:creationId xmlns:a16="http://schemas.microsoft.com/office/drawing/2014/main" id="{402B60D5-989E-CF4F-AE04-A433AE48F9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Text Placeholder 2">
            <a:extLst>
              <a:ext uri="{FF2B5EF4-FFF2-40B4-BE49-F238E27FC236}">
                <a16:creationId xmlns:a16="http://schemas.microsoft.com/office/drawing/2014/main" id="{99437989-86FE-884E-B840-AC99028C50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166B1-084C-6F4E-B94A-A0FA4D1AD5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9942FF9-CAFC-024D-B156-26A88678CAD1}" type="datetime1">
              <a:rPr lang="en-US" altLang="x-none"/>
              <a:pPr>
                <a:defRPr/>
              </a:pPr>
              <a:t>9/17/19</a:t>
            </a:fld>
            <a:endParaRPr lang="en-US" altLang="x-none">
              <a:solidFill>
                <a:srgbClr val="AFADA5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24EFB-78A4-9246-ADB3-65F56B5F2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062AF-18BC-EE49-B030-93ACF815F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9A20C1C-A764-254C-8069-6E07126C7FE0}" type="slidenum">
              <a:rPr lang="en-US" altLang="x-none"/>
              <a:pPr>
                <a:defRPr/>
              </a:pPr>
              <a:t>‹#›</a:t>
            </a:fld>
            <a:endParaRPr lang="en-US" altLang="x-none">
              <a:solidFill>
                <a:srgbClr val="AFA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1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slow">
    <p:fad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www.chronicle.com/img/photos/biz/photo_90156_square_325x325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s://www.chronicle.com/img/photos/biz/photo_90156_square_325x325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3934E2-A58A-A649-9F21-6C22845A6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563" y="0"/>
            <a:ext cx="9217751" cy="16072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A75A7C-3EA3-A249-B617-988C6233627B}"/>
              </a:ext>
            </a:extLst>
          </p:cNvPr>
          <p:cNvSpPr txBox="1"/>
          <p:nvPr/>
        </p:nvSpPr>
        <p:spPr>
          <a:xfrm>
            <a:off x="1724372" y="2041330"/>
            <a:ext cx="8530131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What Historians Talk About </a:t>
            </a:r>
          </a:p>
          <a:p>
            <a:pPr algn="ctr"/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When We Talk About General Education</a:t>
            </a:r>
          </a:p>
          <a:p>
            <a:pPr algn="ctr"/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4400" b="1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Dan McInerney</a:t>
            </a:r>
          </a:p>
          <a:p>
            <a:pPr algn="ctr"/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Utah State University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8951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AutoShape 4" descr="data:image/jpeg;base64,/9j/4AAQSkZJRgABAQAAAQABAAD/2wCEAAkGBxMSEhUTExEVFhUXGCIbFhgYGSIdHxseIh0dGx0fIB8gHygiHh4xHiAaIjEkKSkrLy4uHR81ODMtNygtLisBCgoKDg0OGxAQGysiICUtKy0tLS0tLy0tLy0tLy0vLS0tLy0rLS0tLSstLSstLS0tLS0vLS0tLS0tLS0tLS0tLf/AABEIAFABqQMBIgACEQEDEQH/xAAbAAADAQEBAQEAAAAAAAAAAAAABAYFAwIHAf/EAEcQAAIBAwMBBgIFCgMECwEAAAECAwAEEQUSITEGEyJBUWEycQcUQoGRIzM1UmJydKGxsxVzsiW0wvAkNDZDRHWEwdHh8Rb/xAAXAQEBAQEAAAAAAAAAAAAAAAAAAQID/8QAJhEBAQEAAgIABgEFAAAAAAAAAAERAiESMUFRYaGxwfADEyJxgf/aAAwDAQACEQMRAD8A+41MRdtYDqLacwZJQMqxI2ucZ2jzzj+hqnr5bN2fW+1HVYi2yRVgeGQdY5FDlWH3/wAqlb4SXdfUqxuyevrf2y3CIyKzMNrYz4WK+XHlSvYvtA11G0cy7LqA7LiP0byYfssOQfnUd2K142WhJKqd5K0zxwp+tI0rKo+Waavh1fns/b6pRUfb9mL513zatOsx5xEiCJfbaVJYe+4Ul2a1O9fUbi0unA7u2GDGMKxLYEqg8gkY4PAINNTw95VRaa2sl3NaBGDQojluMEPnAHn5V70bVPrHffknj7qUx+MY34CnevqpzjPsag9G0Kb/ABe6T/ELjKRQsz4jy48XhbwYxx5AHk1u9ne0DCLUpriQsltdSAfsoscbBR95P40lXlwnw+ixoqG0nT7+/jW5uL2W1Eg3RwW4UbFPK73dWLHGCeBXfSNSubW8SxvJROsys1tPtCsSuN8bgcEgEEEf/jU8PqsqK+eaG99fTXcZu3hghuWQPGqmRuFOwFgQqqMHOCSX9qZSW6069t4Zbl7m1umMatKBvikA3KNygBgQD5U08Phq6oqM1XUbq7vHsrSUQRwqrXE+3c25uVRAeAcAkk5/lzy1nT76xhkngvZblUQmSKcKWxgktGyquGHUAg5ximnh9VFr+uLa9xuRm76dIRjHBdtoJz5CtavmWo3jzWGiyysWke7tmZj5kuMnivptInKYx7nX1S9isyjFpY2kDcYAU4IPnmtiojVv09Z/wsn+oUtBPfXV/e2yXJhgidD3iqC4BT4EyMDJyxYg+lNa8Pw+gUVA6gbvS5rdzdyXNpLKsMqzBS8Zc4Vw6quRk8jH/wBMdqNRkfUYbE3TWsLwmTvE2h5X3Fe7VnBUYGGwBk5FNTwW1ZPZ7XFu43kVGUJK8ZBxyUbaTx5Gs7T9Kve7mglvH2hwbe4Xb3pTqQ4K7c54zjkGsD6LdMkWOWU3czKtzOpiITaxDEbjhd24nnrjPlTTxmXtVQ9ogbGS9aCRBGkjmNhh8RlvX1C5HsRWlpd4J4Y5QCBIgYA9RkZr53I1xeaFLO93KrLFdFwoXEqq0qhWyp42qBxg0ykc9poslwt5M7fVVaMMExGQB8OFH889Kmr4T7votFL6c5aKNickopJ9yBUxaXM89/qNt9YdERYu6KgZjLICxGQRnPrmqxJrZ0XW1uXuUVGU28piYnHiOAcj25rWr5j2MsXhn1GZ7+bZb3LGUEJiQLGGLP4cg4/Vx0rV0q2u9SQXUt5LaxSDdDDBsDBPss7srZYjnAAxmkrfLhIuaKjdOv7mzvIrO5m+sRXAb6vOQFcOoLGN8cHw5IIx0xVVqETPFIiSGNmQhXAyVJBAYA8HB5xTWbxxl6P2kW6mkSKGUxRllacgCMupAKrzubz5xjg81uV8t7FXsljpr3ck7SRK8qrAEUFpDOVXDdclvLoNx9KobbSNTmXvZdREEhGRFFErIn7LFvE/4ikrXLhNWNFS/ZnXJ3ee1uggubcAlkBCyowJSRQenTBHkQflWX2Eur+9jS4muQkSyOAioMzBZGGWY/CPs4A+znPNNTwXlFFFVgUUUUBRRRQFFFFAUUUUBRRRQFFFFAUUUUBRRRQFFFFAVD9l/wBM6p+5B/R6uKzLLUoHuJ4Ux30QUy+HHDZ2+LHPQ1GpeqwO2mnSQSLqdqpMsQ23EY/76Hqw/fXqpqN7PWMkuhW00CGSS2ujcInm+yViV489pPFfZK8Qwqg2qoUegGB+ApjU/qZMT1l2806SLvPrsKceJJHCOp9ChOc/dU92T1X61rVzKI2RDaoItwwWQPw+DyATnGfLFW8uj27P3jW8Rf8AWKAn8cU2IVDbto3YxnHOPTPpTE8uMlyJHR/01f8A8PB/x1laFpZurXWbcHBku5VU+h7qLGfbOK+hiJQxYKNx6nHJ+ZojiVc7VAycnAxk+p9TTDz/AF9kf2W7aW3cJFdSpa3EShJYp2EZBUYyu4gMpxnIzSyX66lqVu9vl7azDs8wB2PI67AiHo2FJJI9RVje6XDNgywxuR0LKD/UUxFEqAKqhQOgAwB91MPKe5Ej9HHXUf8AzCT+3FX72+/P6X/HL/bkre0zUoJJJ4ovjhcCYBceJhkc+Zx50+8StjKg4ORkZwfUehp8C3/LUIb9dM1O4a48FtebHScjwLIo2lGP2cjBBPH86b7V9srb6tLFazR3NxJGwjSFhJjKnLttJCoB4iSR0qvnhVwVdQynqCMj8DXC00uCIERwxoD12qBn54FMXynux81b9F6H/E2v+sV9Vrl9WTCjYuFOVGBgEdMeldaRnly1Easf9vWf8LJ/qFdeyB/2jqv+ZF/bNb2t6ra2iia4dE+ypIyx/ZUAFmPsKw07eWaks8NzCrdZXtnVT6Ett6e5qNzbOo/PpR/6rD/Fwf3BXbtHqVm9wLK+hjCPHvikmxsY5IKBj0cYBxnPIqjieKdFdSkiHDKRhgfQg9K/byzjlXbLGrr6MAR/OqzLnVRX0eFVub2G2laWxjKdyxbequR40Rj1UceZxTP0Z/8AVbj+LuP7hqut7dI1Coiqo6BRgfgKT0/UIGlmgjwHhI70BcAFxuHscimF5bqG0H/s3c/5N5/rnrZuNPe40PuYxl3tAEHqdgIH3nj76rVgQLsCKFOcrgY568dK9IoAAAAA6AUw8/zqS7N9ubJrWMy3MUMiIFlilcI6MowRtYg9fxrP7DagLjUtRmVWCuIim4EFlCbVbB5AOMj2Iqyn0i3dxI8ETOPtFAT+OKaWJQSQoBPUgcnHSmHlO8ntB9n7D6wNbgzjvbiSPPpuiC/+9ZHZm20oRLDehLe6iG2ZJZmjyRxuXc4DKeoxX1NIlXJCgZOTgYyfU+ppe+0uGbHewxyY6blB/rUxr+4idAtdOlvVFnbd6sHia6EjGNH6BUJJDt644Ar6A/Q14ggVF2oqqo6BRgfgK6VZGOXLXy3S9MkuNDIhG6WO5klRf1jHcs235kAge+KrdP7dWEkW9rqKJgPHHK4R0PmCrEHrx05qiiiVRhVCj0AxS1xpMDtveCNm/WKAn8cUxbyl9pTs25u7y61BVKwGJYLdiCO8ClmZ8H7O5iAfPFM/RT+jIf35v94lqtCgDGOPSvMUSqMKoUegGB6/1piXlr3RWX2h7QW9jGJbiTYhYKDgnk+w/rWkjggEHIIyDVTHqiiiiCiiigKKKKAooooCiiigKKKKAooooCiik9W1GO2heeUkRxjcxAzgfIcmgcorxFIGUMOhGR8jzXugKiuzP6Y1P9yD+klWtQeh3kcesal3kiJlIMbmAzw/rUrfH1VH2m1z6qiBIzLPM/dwRA43Ngnk/ZUAEk+QFZ0sOropkE1pKw57gRsgP7KyFyQfcjHsKyfpBWOV7O675zBbu63DQP4o1kVQHJXnAK4Psxpq50ezjiMz6ndCIDdv+ttjHtzz91RqSSQ8e2sP1D67sfrs7rHj73ds7vH627iuEEesuBKZbOMnn6uY2YD9lpA2d3uBj2NYF/pSx6bFc20NxtS6W8eOY7pXAYFjjJ5I8QHrV3adoLWSITpcRGIjdu3AAD3z0++hZJ6YfY/tRNd3V3BLCIvq4j8HVg7Bt4LZwy8AggDg0t2J12/1BI5yIYoVYrJ4SWlIJB2DcQig4GTkkg9PNbsHqYudT1KZVIRlg7skY3LiTDYPOD1HtitD6Jf0ZD+9J/cakXlJJevl+Cula7qF69xHAIIRBO8bTOjNnB8Kqm/lguCzEgcjA9HdJ1q7hvFsr7unMqF7eeJSofbjejKScMMg5HGDXj6Nfhvv4+b/AIaO1X6U0r96f+2tPgXPKzP5j3aa/IX1UbIh9V/NkKct+SL+Pnxc+mOKU0XUNUv7eO4je3tkZQVDRmRn45bG8BFJ6Dk45z5UpY/nNf8A+f8Aw5qj+j79G2f+Qn9KQ5SSb/r8OXZXX5ZXuLe7REuLcjeUzsdGGVdc8jocg9Kz7HVtQ1DMtoYbe1yRFJKhkebBxvChgFQ+WeT1rmlsZdW1GMHBezjUH0zvGaY+jnWIhaR2sjLHcWyiKaJjggrwGGeqkcgjiiWSdyfIvN2nvYLy0s7iKLM0hHeoG2OgQk7QWyjhgMg7hgjHtdV877Ta3FNqmmxRESCOdu8kXlVYxthN3QtjJI8uPWvolWM856QnZaBb2/vL2Ub/AKvKba3U9IwqqzsB+sSw5q5dAQQQCD1B5BqCtLwaVfXCXHgtLuTvopj8CSEBXRz9knCkE8VXXuuW0MZlkuIlQDJYuP8Ak/IUi85bUr2cQWOpXNhHxBJELqFPKMlijgeikrnFbnYbWJLyyiuJQgd92dgIXh2UYBJPQDzrG7JxPeXlxqTxskbRiC1DjDGNSWLkdQCxOAeaPov1COO0NpI6pPbSOkiMcEeNmVsHqpUg5+dSLymy/Ppp3usz/wCI/U4+7CtaNKrMpJEm8oucMMp0yOD7ipzsvDf/AOJ335a1yGh7/wDIv4hs+x+V8J28ZO7n8KbtdSjn17MTbkSzZC45UuJMsAehxuXOPM48qd7MfpTU/nD/AG6Lep/x7utburm4lt7ARKsB2zXEoLAPjOxEBG4gYyScCvKate2ksSXojmhlYIs8KFSjn4RIhLeE/rA8eYHWluyF2lnc3dnOwjke4aeEscCVHC8gngkEEEdRxWzqXaeJJoraMd/NIw8CEHYnnI56Ko/E+VEs7yQrq2u3Ely1nYpGZEUNPNLkpFu+FdoILuRzjIABGfSlLzVr/T9sl4Ybi1LASSRIY3iycBipYhkyRnGCPeuel3S2Wp3cdwQgu2WWCRuFfCbWTd0DAjOPSu30javG1o9pGyyXF0vdRRqcnxcFjjooGSSfShJ3Jj1rfaK6F+llbJE3e2/eK75wnjIZ2w3iXAGFAySRyB0T1HX9Q0+SNblYrpJzshaFTGwlPwKwLEbSeN3l710tYCmtQoTkrpoUn5S4pj6Qvi07+Pi/rRetkwtrV/qtnEbuR7aaJPFNCkbKyp9oo5c5IHPI5wa2dc7R91HD3Efez3JAt484B8O4sx8lC5JPtXTt3+jb3+Fl/ttUbr1kAml3Urypbxxd3M8TFWj3ou1yRzt3AA+zUvScc5e1FOmrxKZRLazsBkwCNo93sjlzhvTcCD7V41LtnmwhubdRvnkWJBLkCNyxRu86fCQwxkZx15pe/wBJs4YjPJqV0IwM7vrbHPpjB5J8gOtc4IrC30+KOe3mFtdS8ifDFGkOQ0h3eDJwc5yCfI0Omzpcl/HcLFcd3PC6EiaNNndsMeFgWOQecEdMc1RVA2sZstRtbe2uZJYJ1fvIHfvO7CoWV1Y5ZRnC4Jwc/Kq3tDqqWltNcP8ADGhb5nyHzJwPvqxnlO5iWv7VdS1KSJxut7OIowPQzSrg/PbGfxb2p36OL1jbtaynM1nIYXz1Kj8233pt588Vj9kuyN4LcSnUZoJLgmaVEjjIDPzjLKTwMDr5V4js5dM1SGWW5eeO+/Iyu6qpEij8kSEAHQbc+/tU+rdy7x1sz6rd3F5cW1rJDCLYLuaRC7OzqHGBuGEAIGepPpXS/wC0s9vprXM9uEnQhCmfCWMgjVs+SHIb1A461wv7SxvbmZWMkF3b4Uyq/dOVI3KwIbxp+8OOaS0XX1Omyvf5uYFnaAy7ARJHv2B2HA2gnBb2z60TOvXya9jLqMc0ImMVxDLne0SFDCcZB5Y7kJ49fOi+1m4nuZLWyEY7kDv55QWVGIDBFUEF2wQSc4HueKxLi3WwubIWVzI0c8uxrYyd4hQqSXTdll29cg4pa00mJNRu4bm5uIXml76ApMY0lUgZAxwXU5BHXAHlTVye27c6teWLxm8MU1s7hDNGhRomYgLvXcQVLcZGMZFdNV1a5kvjZWzxRFIRK8ki7ydzFVVFyB5Ek8+VY+u6LZBo7Z7m9uHmYAQrcF+Ad29gTgICAcn2rW1e2sbq6+rTB47iGMNHKHMbFDx4HVgWAPBBGAfKide3m97SXVrYzTXMCieKQRqRxHJucIkg5JVPECQTkYNMWMuoxzRCYxXEMoO9ok2GE4yDy53Ienr51haXripb3sd67XdrDcCASsobcjBQd54DBWOC3/xXqaBbC6slsrmRop5dj2zSGRdm0sXTcSy7cDzxRc+B2bXr2W/ubG3WFREEbvnUkIrIDgqGG9y2cfCAAc56HhL2i1C2nWymjhnmnGbaVAUQkfH3i5JG1ctx16U32d/S+p/uwf2zX72h/S+mfKf+0aHW5nw/RfUdV1GwaOW6eC4tnkWOTu4zG0RY7VYZc7l3EA555FbGv65Iksdraor3Mql/HnZHGCAZHxyRkgBRySfKkvpU/Rsn+ZD/ALxFWP2nsETU4p7iaaGCaAQrLHIYwsituCuR0DAnGeMqPWiTL3WrqFzqdmhndobuNeZY44zG4X7RjJchsD7J5Pr6naPta8QsXtY1mW7bCg5BIKbkwcjbzjOQeM8ZpLXtMs7aIvLfXrA8LGtyzNITwFVc+ImuWq2CW8miwxqyokxCq5yy/kmOCfMjOKLJL9/we1J9Ygja47y0mCDc1usbJ4RyQshc+LHqOaS7fX0t1pD3Fu8S28lvvdXRi5BAOFYMApHQ5Bq41L8zJ+439DXzhP8Ast/6U/1NKnHvv6xcdmEuRCv1iSF/CuzukZMDaODudsn3GK2KW038zH+4v9BTNac77FZV72aspnMktnbyOerPEjMfmSM1q1gWesyG9lgcL3edsTDrvVFdlb5q4I/daiNHT9Ht7dWWC3iiVviEaKoby5AAzScXZGwVxItlbhgcg92vB9QMYB9xXLtBrTxTQRRBTudTMT9lGcIMftFicfutT13rcMb7GclhywVWbaPIttB2/fRdrQxWK/ZCwaTvTZW5kznd3a9fXGME+9dJtZVjD3Lq6vN3bEc/YZuD+FdbnU1wdkijbKiMSCRksAVBH2ucexIzQls9G4bKNHaRY0V3ADsFALAfCCepxzjPSiyso4UEcUaRoM4VFCgZOTgDjrzSVx2ht0ZlLkshw4VGYr+9tBwPc+9d59VhSNZTIuxsbSOd2em0Dkn2FE12tLKOLd3caJvYu21Qu5j1Y46sfM9aJrKN3SRo0Z4892xUFkyMNtJ5XI4OOtK2utwSMEV/GeiMpVumfhYA4681+arfNHJbKuMSylGz6d278e+VFDTK6dCO8IhjzL+d8I/KcY8fHi4458q6W1ukaqkaKiKMKqgAAeQAHAFeby7SJdztgZwPMk+gA5J9hXOz1KKUsFbxLyysCpAPQkEA4680HRbOMSNKI0EjABnCjcQOgJ6kD0qD1EqZGXVtMExVj3VzDAZFZPIEDLq3qORVYO0ttye98Iz49rbDj0bG0/caYOsw71j35dgrBQCTtbODwOBwefKpY1x5YldH01ri6glW0+qWdqGMMbKEaSRht37F+FQpOM8kn8Lmsf8A/prXg97lehYKxUHphmxtU/M13udRWOR98iCNIe8YYOQMtliem3A+fBpEt07cW6SKUdFZTwVYAg/MHrWNbdjNPjcSJY26sDkHu14PqOMD7qag1+3d1RXOWOEJVgrH0ViNrH5GvV5rUMT92zEvjJVVZyoPQttB2j51SWxoAVlar2Ys7lg89rDI4GNzICcemepHtTlhqEU4YxOHCttJHkcBsfgwP31nz300szw2+xVix3srjdhiNwRVBGTtIJJOBkdaEtno9baXBGVMcEaFF2IVQAquclRgcLnBxXWGzjR3kWNFeTHeMFAZ8DA3HqcDgZrLS+mhlSO4KOkp2xyoCuGwTtZST1AOGB68YHGdW3ukkXerZXJGfdSQf5g0NcNU0mC5XZPBHKvkHUNj3Geh+VeNJ0O2tQRb28cQPXYoBPzI5P30lcdoUE0CqSUlUtkIxyMArggfjTVzr0EbMrOcr8ZCswTz8TAELxzyaG30Z1HTobhDHNEkiHqrqGH4HzpXSeztpakm3tooiepRACfv64rveapFEqs7jD/BtBYtxnwhck8c8Vzi1uBo3lEmFj/ObgQU4z4lIyOOelDb6NGyj7zvu7TvduzvNo3bc527uu3POOlF1ZRybe8jR9jB03KDtYdGGejDyI5pAdo7bJHe44yCVIDD9kkYfqOmetM2GqxTbtjcp8QYFSvmMhgCBjzommbiBZFZHVWRgVZWGQwIwQQeCCPKvxbdAmwIoQDAXAxjpjHTHtSceuQMQA/xHCsVIVj5AMRg/jzXp9XhEndF/FuC9DgMRkKWxgMRjjOeR60Clt2SsY3EiWUCsDlSI18J9V4wp+Vat1bJKjJIiujDDKwBBHoQeDSPaO/aC3eVMblK4z05dVP8iaNbv2i7jbj8pOsbZ9CGzj34ottr90nQLW13G3t44i3xFFAJx0BPXHtTV7ZRzLsljSRMg7XUMMg5BweODzXBdXhMndb/ABbtvQ43AZK7sY3Y8s1zn163R2QycqcOQrEIf2mAIX7zQ2tICuF7YxTALLEkgDBgHUMAw6EZHBHrWZc9oIw0DLIphkMgZ/dPDge+7I96atdZilLKjHeq52spU49cMASM+dEedV7P2tyQ09tFIw4BZQSB6Z649ulOJaRiPuhGgjA27Ao249MdMe1IWOsL9WgllIDSopwoJJJGTtUZJp2yv45c7GyVOGBBBU+4PIou0ppfZy0tmLwW0UbEY3KgBx6A+Q9hxTOpaZDcJsnhSVP1XUMPnz0NK69qDRd0AyoHfa0rjKp4SRnkckgKMnHNe9Cv2miDPgMWYAjgOqsVDqDzgjB++htful6FbW2TBbxRk/EVUAn5nqfvr91XRLe5AE8Ecu34dygkfI9RWf2gubmKSLu5YwssqxgNGSVyrEnO8Z5Xpgdact9VRW7mSZWmX85tUgDjdk9Qo245JobfZq306FIu5SJFiAx3YUBcem3GKV0vs7aWzF4LaKNiMFlUA49AfIew4rwvaW2xnvcLjIYqwVsDPhYjDcema63euQRsUZyXABKKrM2D0OFBOPehtNxWUau8ixoskmN7hQGbAwu49TgcDPSiWyjZ0kaNGkjzscqCy5GDtPUZHBxS41iHuhMJAUY4BAJJbONuMZ3ZBGMZ4Nfja3AEWQyhVZigLZHiAJKkHkHCng+lE01eWkcqlJY1kQkEq6hgSCCODxwQCPcCv25tkkQpIiuhGCrAEEehB4NJ2etwyv3auQ5GQrKylgOpXcBu+6vM2v26uyGTlThyFYqp9GYDap+ZoPGndmLOB+8htIUcdGVBkD0BxkD2FPz2cbsjPGjNGcoWUEqcYypPQ48xScmvW6qrmUYfcEwCdxU4YAAZJzXufWoUJUucr8eFYhfPxEDC8etF2n2UEEEZB4IPnSv+GQdz3Hcx9zjb3WwbMem3GMe2K5XWswR7d0g8a7kAyxYcfDjOeo6Vxm16IwSyxsSYwcgq2Q2MgMuNw/DpRGqigAADAHAA8q/aS0e976FJOcsoJ4I5wCeD5U7QFS9xYSOLtkUiRJ1lhyMZZYo+AfQ+JD8zVRRQSKwPJCLho3Ek9xE+0jxJGrrsUjHGFyx9CzU3YXq2rTRzI4ZpWdXCMwkDHK4Kg8gYXB58PpVHRQQv1B5YyqpLb77xyCBhkBjPi46ZPX5kZzWlPuNukXcd28U8IZUU7cCVDuT1THPtznpVRRQZOgwbWuTtxuuGOcY3eFAD79MZ9qxbWJoRbytE5jiedSoUkpuk8DhcZwACOB0f0qwpPUdPWbb4mRkOUdDgg9PkRjyIIoMSa9Sa9tWSNiFEg7wqV6qPCMgEjzJ6dKZ7UPte0kKuVScltqlsDupBnCgnGSB99PWelhZO9eR5ZMbVZ8eEHBIAUADOBk9eBWhQTGqTmV4Z42mWOPerkRHcCwQhtrrkjAIyB9r50td2LXPe93JM7dw6K7qEUl8eH4Qx6deg+dWFFBKatqqS2csKW8pkMTL3JjYbTtI5ONuB6g8445xTWjQEXLsUI/6LCoJB6gy5GfXpkfKqGigntOtf9m92U5MLgqV5JIbOR6msrUraRopvybknTVX4Sct48r05b261bUUGJ2igJt4wqElZoSAB0xKnPHTAz91L2d4trJOsyODJKZFdUZg4IAAyoPiGNuD5AYqjrMm0jxtJHNJEX+MLggkDGcMDg44yMZwKDP7HHJvT3ZjDXZIUjB/Mw8keRPXFfsbmznnLo5hncSiRVLbH2qjKwGSBhVIOMcnNbOn2KwpsTPUkknJZickk+ZpmgnbiY3ksIjRxDFIJXkZSoYqDtVQcE8kEnGMD345afqIt45IHjl7wPIVVUY7wzsylSBjkEDk8HOap6KCX0eBwNPyjArEwbg+E7F4Pp99e9Mv1tozDLHIJAzHwxs3e7mLBlIGCTnnPQ5z61S0UEwn5CWKZ7cpGYdgVBv7k7t2CFHAIwCQMDb8qV1oG5W5ljifZ9WMeShBlYnIAUjJCjPOOd5xVjRQYus2+Xs8JkLMCeM7R3b8+wzj+VKa7YSSy3CxghntNoboCd7eHPToSPvqlooJC5/LRiLvLli+FMXdKpXkcligCheuQfLiulwxSYiES940674XTckgyoaUNjC+HxZz1XkZNVdFBk9qrR5bWVEG5sAhfXawbA9zjFZ17fC7ktkiSTwTCSQsjKECq3B3AckkDAqnooJRWKzBYRIC1wTJA6ZUAk7pVbGF/XGDgk4wCTXXRr9baP6vLHIJFZshY2YSZYtuUgYOQcn0Oc1TUUEDpcTRx2LtauBHPcsyBcmMNJLtbHnwR08jkZ4rauLkXU8BhV8RF2eQoVGDGyBBuA3EsQSB02+uKpKKCLs7eSNbSRmljUWyxkqm4o3BO5SpIB9cfZ5rW0SLdO8u6VxsCb3UIG5J4AUE49TxycVvUUE32ijjMyi6RntihwApZe8z1cKDzjG0noc+eKW7MiVZ8zJKVZSltI45EaknEgxlWPByeoC5weKraKDE7SxMzWm1ScXSk4GcDZJyfQdOaRv7B5P8AEAqEl2jIBGO8CpGSoJ4IIDL6c1U0UEn2h1RJ7WSKOCV3K/AYmGzGDk5GMjqMdcDFammwEXVwxUjKRANjrgNxnzrYooJOWBR3+9JVX63uR4wcxkxr+UHHK5LKcA/Ec8ZpS9ncpbM8ZlAvsodm1pFEUmH28eLr6Z2gjrVvS93ZrIYy2cxvvXHrtZefbDGgw768W6eBIUcskodnZGURhc55YDxH4dvuc140XUFt4RbyxSCVMggRswkJJO5SBg7upyeMnNU9FBG9nLRh9S3Qsmz6z4SPgzJwPbgnHqOlerLfArpJNOjh3OFiDB9zswKnYckg9Ccjn0qwooJbRtPMc9tlHAW2lPjAOwtLEwUlRtBwWAA8gQOBTN5C3fXZCnDWqgEA8n8rwPU9P5VQUUCmkKRBECCCI1yD5eEU3RRQf//Z">
            <a:extLst>
              <a:ext uri="{FF2B5EF4-FFF2-40B4-BE49-F238E27FC236}">
                <a16:creationId xmlns:a16="http://schemas.microsoft.com/office/drawing/2014/main" id="{13F1C0D6-7917-B647-98DB-1F570AE057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0825" y="1"/>
            <a:ext cx="50673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N W3" panose="020B0300000000000000" pitchFamily="34" charset="-128"/>
              <a:cs typeface="ヒラギノ角ゴ ProN W3" panose="020B0300000000000000" pitchFamily="34" charset="-128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C10D03C-0BAF-9343-8348-5143B97C2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177" y="-125506"/>
            <a:ext cx="10309410" cy="331694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77"/>
                <a:ea typeface="ＭＳ Ｐゴシック" panose="020B0600070205080204" pitchFamily="34" charset="-128"/>
                <a:cs typeface="+mn-cs"/>
                <a:sym typeface="Gill Sans" panose="020B0502020104020203" pitchFamily="34" charset="-79"/>
              </a:rPr>
              <a:t>2. INTRODUCTORY COURSES: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77"/>
                <a:ea typeface="ＭＳ Ｐゴシック" panose="020B0600070205080204" pitchFamily="34" charset="-128"/>
                <a:cs typeface="+mn-cs"/>
                <a:sym typeface="Gill Sans" panose="020B0502020104020203" pitchFamily="34" charset="-79"/>
              </a:rPr>
              <a:t>PERFECT PLACE TO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77"/>
                <a:ea typeface="ＭＳ Ｐゴシック" panose="020B0600070205080204" pitchFamily="34" charset="-128"/>
                <a:cs typeface="+mn-cs"/>
                <a:sym typeface="Gill Sans" panose="020B0502020104020203" pitchFamily="34" charset="-79"/>
              </a:rPr>
              <a:t>DEMYSTIFY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77"/>
                <a:ea typeface="ＭＳ Ｐゴシック" panose="020B0600070205080204" pitchFamily="34" charset="-128"/>
                <a:cs typeface="+mn-cs"/>
                <a:sym typeface="Gill Sans" panose="020B0502020104020203" pitchFamily="34" charset="-79"/>
              </a:rPr>
              <a:t> PROGRAMS AND THE HISTORY, PURPOSE, AND GOALS OF PROGRAMS AND GENERAL EDUCATION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52F5E6-4FE2-3348-BFE6-4663B45E0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437" y="3191436"/>
            <a:ext cx="917416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77"/>
                <a:ea typeface="ＭＳ Ｐゴシック" panose="020B0600070205080204" pitchFamily="34" charset="-128"/>
                <a:cs typeface="+mn-cs"/>
              </a:rPr>
              <a:t>-Address students’ uncertainty / confusion / 	frustration about Gen 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77"/>
                <a:ea typeface="ＭＳ Ｐゴシック" panose="020B0600070205080204" pitchFamily="34" charset="-128"/>
                <a:cs typeface="+mn-cs"/>
              </a:rPr>
              <a:t>-Explain the reasons for Gen 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77"/>
                <a:ea typeface="ＭＳ Ｐゴシック" panose="020B0600070205080204" pitchFamily="34" charset="-128"/>
                <a:cs typeface="+mn-cs"/>
              </a:rPr>
              <a:t>-Explain what a discipline 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anose="020F0704030504030204" pitchFamily="34" charset="77"/>
                <a:ea typeface="ＭＳ Ｐゴシック" panose="020B0600070205080204" pitchFamily="34" charset="-128"/>
                <a:cs typeface="+mn-cs"/>
              </a:rPr>
              <a:t>produces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anose="020F0704030504030204" pitchFamily="34" charset="77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77"/>
                <a:ea typeface="ＭＳ Ｐゴシック" panose="020B0600070205080204" pitchFamily="34" charset="-128"/>
                <a:cs typeface="+mn-cs"/>
              </a:rPr>
              <a:t>for 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77"/>
                <a:ea typeface="ＭＳ Ｐゴシック" panose="020B0600070205080204" pitchFamily="34" charset="-128"/>
                <a:cs typeface="+mn-cs"/>
              </a:rPr>
              <a:t>-Explain what a discipline 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anose="020F0704030504030204" pitchFamily="34" charset="77"/>
                <a:ea typeface="ＭＳ Ｐゴシック" panose="020B0600070205080204" pitchFamily="34" charset="-128"/>
                <a:cs typeface="+mn-cs"/>
              </a:rPr>
              <a:t>consumes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77"/>
                <a:ea typeface="ＭＳ Ｐゴシック" panose="020B0600070205080204" pitchFamily="34" charset="-128"/>
                <a:cs typeface="+mn-cs"/>
              </a:rPr>
              <a:t> from 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77"/>
                <a:ea typeface="ＭＳ Ｐゴシック" panose="020B0600070205080204" pitchFamily="34" charset="-128"/>
                <a:cs typeface="+mn-cs"/>
              </a:rPr>
              <a:t>-Explain the transferable skills students develop in YOUR course</a:t>
            </a: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77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7964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DD979B-E7C4-5047-A892-548AE0AE0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49"/>
          <a:stretch>
            <a:fillRect/>
          </a:stretch>
        </p:blipFill>
        <p:spPr bwMode="auto">
          <a:xfrm>
            <a:off x="2697164" y="2425701"/>
            <a:ext cx="1271587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ounded Rectangle 5">
            <a:extLst>
              <a:ext uri="{FF2B5EF4-FFF2-40B4-BE49-F238E27FC236}">
                <a16:creationId xmlns:a16="http://schemas.microsoft.com/office/drawing/2014/main" id="{01764FBC-19F7-9148-8C3B-7E3C64A36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1466850"/>
          </a:xfrm>
          <a:prstGeom prst="roundRect">
            <a:avLst>
              <a:gd name="adj" fmla="val 16667"/>
            </a:avLst>
          </a:prstGeom>
          <a:solidFill>
            <a:srgbClr val="0096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200" b="1" dirty="0">
                <a:solidFill>
                  <a:srgbClr val="FFFFFF"/>
                </a:solidFill>
                <a:latin typeface="Arial Rounded MT Bold" panose="020F0704030504030204" pitchFamily="34" charset="77"/>
                <a:ea typeface="ＭＳ Ｐゴシック" panose="020B0600070205080204" pitchFamily="34" charset="-128"/>
                <a:sym typeface="Gill Sans" panose="020B0502020104020203" pitchFamily="34" charset="-79"/>
              </a:rPr>
              <a:t>3. THE MULTIPLE CONTEXTS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200" b="1" dirty="0">
                <a:solidFill>
                  <a:srgbClr val="FFFFFF"/>
                </a:solidFill>
                <a:latin typeface="Arial Rounded MT Bold" panose="020F0704030504030204" pitchFamily="34" charset="77"/>
                <a:ea typeface="ＭＳ Ｐゴシック" panose="020B0600070205080204" pitchFamily="34" charset="-128"/>
                <a:sym typeface="Gill Sans" panose="020B0502020104020203" pitchFamily="34" charset="-79"/>
              </a:rPr>
              <a:t>OF OUR INTRO COURSES</a:t>
            </a:r>
          </a:p>
        </p:txBody>
      </p:sp>
    </p:spTree>
    <p:extLst>
      <p:ext uri="{BB962C8B-B14F-4D97-AF65-F5344CB8AC3E}">
        <p14:creationId xmlns:p14="http://schemas.microsoft.com/office/powerpoint/2010/main" val="13361176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AutoShape 4" descr="data:image/jpeg;base64,/9j/4AAQSkZJRgABAQAAAQABAAD/2wCEAAkGBxMSEhUTExEVFhUXGCIbFhgYGSIdHxseIh0dGx0fIB8gHygiHh4xHiAaIjEkKSkrLy4uHR81ODMtNygtLisBCgoKDg0OGxAQGysiICUtKy0tLS0tLy0tLy0tLy0vLS0tLy0rLS0tLSstLSstLS0tLS0vLS0tLS0tLS0tLS0tLf/AABEIAFABqQMBIgACEQEDEQH/xAAbAAADAQEBAQEAAAAAAAAAAAAABAYFAwIHAf/EAEcQAAIBAwMBBgIFCgMECwEAAAECAwAEEQUSITEGEyJBUWEycQcUQoGRIzM1UmJydKGxsxVzsiW0wvAkNDZDRHWEwdHh8Rb/xAAXAQEBAQEAAAAAAAAAAAAAAAAAAQID/8QAJhEBAQEAAgIABgEFAAAAAAAAAAERAiESMUFRYaGxwfADEyJxgf/aAAwDAQACEQMRAD8A+41MRdtYDqLacwZJQMqxI2ucZ2jzzj+hqnr5bN2fW+1HVYi2yRVgeGQdY5FDlWH3/wAqlb4SXdfUqxuyevrf2y3CIyKzMNrYz4WK+XHlSvYvtA11G0cy7LqA7LiP0byYfssOQfnUd2K142WhJKqd5K0zxwp+tI0rKo+Waavh1fns/b6pRUfb9mL513zatOsx5xEiCJfbaVJYe+4Ul2a1O9fUbi0unA7u2GDGMKxLYEqg8gkY4PAINNTw95VRaa2sl3NaBGDQojluMEPnAHn5V70bVPrHffknj7qUx+MY34CnevqpzjPsag9G0Kb/ABe6T/ELjKRQsz4jy48XhbwYxx5AHk1u9ne0DCLUpriQsltdSAfsoscbBR95P40lXlwnw+ixoqG0nT7+/jW5uL2W1Eg3RwW4UbFPK73dWLHGCeBXfSNSubW8SxvJROsys1tPtCsSuN8bgcEgEEEf/jU8PqsqK+eaG99fTXcZu3hghuWQPGqmRuFOwFgQqqMHOCSX9qZSW6069t4Zbl7m1umMatKBvikA3KNygBgQD5U08Phq6oqM1XUbq7vHsrSUQRwqrXE+3c25uVRAeAcAkk5/lzy1nT76xhkngvZblUQmSKcKWxgktGyquGHUAg5ximnh9VFr+uLa9xuRm76dIRjHBdtoJz5CtavmWo3jzWGiyysWke7tmZj5kuMnivptInKYx7nX1S9isyjFpY2kDcYAU4IPnmtiojVv09Z/wsn+oUtBPfXV/e2yXJhgidD3iqC4BT4EyMDJyxYg+lNa8Pw+gUVA6gbvS5rdzdyXNpLKsMqzBS8Zc4Vw6quRk8jH/wBMdqNRkfUYbE3TWsLwmTvE2h5X3Fe7VnBUYGGwBk5FNTwW1ZPZ7XFu43kVGUJK8ZBxyUbaTx5Gs7T9Kve7mglvH2hwbe4Xb3pTqQ4K7c54zjkGsD6LdMkWOWU3czKtzOpiITaxDEbjhd24nnrjPlTTxmXtVQ9ogbGS9aCRBGkjmNhh8RlvX1C5HsRWlpd4J4Y5QCBIgYA9RkZr53I1xeaFLO93KrLFdFwoXEqq0qhWyp42qBxg0ykc9poslwt5M7fVVaMMExGQB8OFH889Kmr4T7votFL6c5aKNickopJ9yBUxaXM89/qNt9YdERYu6KgZjLICxGQRnPrmqxJrZ0XW1uXuUVGU28piYnHiOAcj25rWr5j2MsXhn1GZ7+bZb3LGUEJiQLGGLP4cg4/Vx0rV0q2u9SQXUt5LaxSDdDDBsDBPss7srZYjnAAxmkrfLhIuaKjdOv7mzvIrO5m+sRXAb6vOQFcOoLGN8cHw5IIx0xVVqETPFIiSGNmQhXAyVJBAYA8HB5xTWbxxl6P2kW6mkSKGUxRllacgCMupAKrzubz5xjg81uV8t7FXsljpr3ck7SRK8qrAEUFpDOVXDdclvLoNx9KobbSNTmXvZdREEhGRFFErIn7LFvE/4ikrXLhNWNFS/ZnXJ3ee1uggubcAlkBCyowJSRQenTBHkQflWX2Eur+9jS4muQkSyOAioMzBZGGWY/CPs4A+znPNNTwXlFFFVgUUUUBRRRQFFFFAUUUUBRRRQFFFFAUUUUBRRRQFFFFAVD9l/wBM6p+5B/R6uKzLLUoHuJ4Ux30QUy+HHDZ2+LHPQ1GpeqwO2mnSQSLqdqpMsQ23EY/76Hqw/fXqpqN7PWMkuhW00CGSS2ujcInm+yViV489pPFfZK8Qwqg2qoUegGB+ApjU/qZMT1l2806SLvPrsKceJJHCOp9ChOc/dU92T1X61rVzKI2RDaoItwwWQPw+DyATnGfLFW8uj27P3jW8Rf8AWKAn8cU2IVDbto3YxnHOPTPpTE8uMlyJHR/01f8A8PB/x1laFpZurXWbcHBku5VU+h7qLGfbOK+hiJQxYKNx6nHJ+ZojiVc7VAycnAxk+p9TTDz/AF9kf2W7aW3cJFdSpa3EShJYp2EZBUYyu4gMpxnIzSyX66lqVu9vl7azDs8wB2PI67AiHo2FJJI9RVje6XDNgywxuR0LKD/UUxFEqAKqhQOgAwB91MPKe5Ej9HHXUf8AzCT+3FX72+/P6X/HL/bkre0zUoJJJ4ovjhcCYBceJhkc+Zx50+8StjKg4ORkZwfUehp8C3/LUIb9dM1O4a48FtebHScjwLIo2lGP2cjBBPH86b7V9srb6tLFazR3NxJGwjSFhJjKnLttJCoB4iSR0qvnhVwVdQynqCMj8DXC00uCIERwxoD12qBn54FMXynux81b9F6H/E2v+sV9Vrl9WTCjYuFOVGBgEdMeldaRnly1Easf9vWf8LJ/qFdeyB/2jqv+ZF/bNb2t6ra2iia4dE+ypIyx/ZUAFmPsKw07eWaks8NzCrdZXtnVT6Ett6e5qNzbOo/PpR/6rD/Fwf3BXbtHqVm9wLK+hjCPHvikmxsY5IKBj0cYBxnPIqjieKdFdSkiHDKRhgfQg9K/byzjlXbLGrr6MAR/OqzLnVRX0eFVub2G2laWxjKdyxbequR40Rj1UceZxTP0Z/8AVbj+LuP7hqut7dI1Coiqo6BRgfgKT0/UIGlmgjwHhI70BcAFxuHscimF5bqG0H/s3c/5N5/rnrZuNPe40PuYxl3tAEHqdgIH3nj76rVgQLsCKFOcrgY568dK9IoAAAAA6AUw8/zqS7N9ubJrWMy3MUMiIFlilcI6MowRtYg9fxrP7DagLjUtRmVWCuIim4EFlCbVbB5AOMj2Iqyn0i3dxI8ETOPtFAT+OKaWJQSQoBPUgcnHSmHlO8ntB9n7D6wNbgzjvbiSPPpuiC/+9ZHZm20oRLDehLe6iG2ZJZmjyRxuXc4DKeoxX1NIlXJCgZOTgYyfU+ppe+0uGbHewxyY6blB/rUxr+4idAtdOlvVFnbd6sHia6EjGNH6BUJJDt644Ar6A/Q14ggVF2oqqo6BRgfgK6VZGOXLXy3S9MkuNDIhG6WO5klRf1jHcs235kAge+KrdP7dWEkW9rqKJgPHHK4R0PmCrEHrx05qiiiVRhVCj0AxS1xpMDtveCNm/WKAn8cUxbyl9pTs25u7y61BVKwGJYLdiCO8ClmZ8H7O5iAfPFM/RT+jIf35v94lqtCgDGOPSvMUSqMKoUegGB6/1piXlr3RWX2h7QW9jGJbiTYhYKDgnk+w/rWkjggEHIIyDVTHqiiiiCiiigKKKKAooooCiiigKKKKAooooCiik9W1GO2heeUkRxjcxAzgfIcmgcorxFIGUMOhGR8jzXugKiuzP6Y1P9yD+klWtQeh3kcesal3kiJlIMbmAzw/rUrfH1VH2m1z6qiBIzLPM/dwRA43Ngnk/ZUAEk+QFZ0sOropkE1pKw57gRsgP7KyFyQfcjHsKyfpBWOV7O675zBbu63DQP4o1kVQHJXnAK4Psxpq50ezjiMz6ndCIDdv+ttjHtzz91RqSSQ8e2sP1D67sfrs7rHj73ds7vH627iuEEesuBKZbOMnn6uY2YD9lpA2d3uBj2NYF/pSx6bFc20NxtS6W8eOY7pXAYFjjJ5I8QHrV3adoLWSITpcRGIjdu3AAD3z0++hZJ6YfY/tRNd3V3BLCIvq4j8HVg7Bt4LZwy8AggDg0t2J12/1BI5yIYoVYrJ4SWlIJB2DcQig4GTkkg9PNbsHqYudT1KZVIRlg7skY3LiTDYPOD1HtitD6Jf0ZD+9J/cakXlJJevl+Cula7qF69xHAIIRBO8bTOjNnB8Kqm/lguCzEgcjA9HdJ1q7hvFsr7unMqF7eeJSofbjejKScMMg5HGDXj6Nfhvv4+b/AIaO1X6U0r96f+2tPgXPKzP5j3aa/IX1UbIh9V/NkKct+SL+Pnxc+mOKU0XUNUv7eO4je3tkZQVDRmRn45bG8BFJ6Dk45z5UpY/nNf8A+f8Aw5qj+j79G2f+Qn9KQ5SSb/r8OXZXX5ZXuLe7REuLcjeUzsdGGVdc8jocg9Kz7HVtQ1DMtoYbe1yRFJKhkebBxvChgFQ+WeT1rmlsZdW1GMHBezjUH0zvGaY+jnWIhaR2sjLHcWyiKaJjggrwGGeqkcgjiiWSdyfIvN2nvYLy0s7iKLM0hHeoG2OgQk7QWyjhgMg7hgjHtdV877Ta3FNqmmxRESCOdu8kXlVYxthN3QtjJI8uPWvolWM856QnZaBb2/vL2Ub/AKvKba3U9IwqqzsB+sSw5q5dAQQQCD1B5BqCtLwaVfXCXHgtLuTvopj8CSEBXRz9knCkE8VXXuuW0MZlkuIlQDJYuP8Ak/IUi85bUr2cQWOpXNhHxBJELqFPKMlijgeikrnFbnYbWJLyyiuJQgd92dgIXh2UYBJPQDzrG7JxPeXlxqTxskbRiC1DjDGNSWLkdQCxOAeaPov1COO0NpI6pPbSOkiMcEeNmVsHqpUg5+dSLymy/Ppp3usz/wCI/U4+7CtaNKrMpJEm8oucMMp0yOD7ipzsvDf/AOJ335a1yGh7/wDIv4hs+x+V8J28ZO7n8KbtdSjn17MTbkSzZC45UuJMsAehxuXOPM48qd7MfpTU/nD/AG6Lep/x7utburm4lt7ARKsB2zXEoLAPjOxEBG4gYyScCvKate2ksSXojmhlYIs8KFSjn4RIhLeE/rA8eYHWluyF2lnc3dnOwjke4aeEscCVHC8gngkEEEdRxWzqXaeJJoraMd/NIw8CEHYnnI56Ko/E+VEs7yQrq2u3Ely1nYpGZEUNPNLkpFu+FdoILuRzjIABGfSlLzVr/T9sl4Ybi1LASSRIY3iycBipYhkyRnGCPeuel3S2Wp3cdwQgu2WWCRuFfCbWTd0DAjOPSu30javG1o9pGyyXF0vdRRqcnxcFjjooGSSfShJ3Jj1rfaK6F+llbJE3e2/eK75wnjIZ2w3iXAGFAySRyB0T1HX9Q0+SNblYrpJzshaFTGwlPwKwLEbSeN3l710tYCmtQoTkrpoUn5S4pj6Qvi07+Pi/rRetkwtrV/qtnEbuR7aaJPFNCkbKyp9oo5c5IHPI5wa2dc7R91HD3Efez3JAt484B8O4sx8lC5JPtXTt3+jb3+Fl/ttUbr1kAml3Urypbxxd3M8TFWj3ou1yRzt3AA+zUvScc5e1FOmrxKZRLazsBkwCNo93sjlzhvTcCD7V41LtnmwhubdRvnkWJBLkCNyxRu86fCQwxkZx15pe/wBJs4YjPJqV0IwM7vrbHPpjB5J8gOtc4IrC30+KOe3mFtdS8ifDFGkOQ0h3eDJwc5yCfI0Omzpcl/HcLFcd3PC6EiaNNndsMeFgWOQecEdMc1RVA2sZstRtbe2uZJYJ1fvIHfvO7CoWV1Y5ZRnC4Jwc/Kq3tDqqWltNcP8ADGhb5nyHzJwPvqxnlO5iWv7VdS1KSJxut7OIowPQzSrg/PbGfxb2p36OL1jbtaynM1nIYXz1Kj8233pt588Vj9kuyN4LcSnUZoJLgmaVEjjIDPzjLKTwMDr5V4js5dM1SGWW5eeO+/Iyu6qpEij8kSEAHQbc+/tU+rdy7x1sz6rd3F5cW1rJDCLYLuaRC7OzqHGBuGEAIGepPpXS/wC0s9vprXM9uEnQhCmfCWMgjVs+SHIb1A461wv7SxvbmZWMkF3b4Uyq/dOVI3KwIbxp+8OOaS0XX1Omyvf5uYFnaAy7ARJHv2B2HA2gnBb2z60TOvXya9jLqMc0ImMVxDLne0SFDCcZB5Y7kJ49fOi+1m4nuZLWyEY7kDv55QWVGIDBFUEF2wQSc4HueKxLi3WwubIWVzI0c8uxrYyd4hQqSXTdll29cg4pa00mJNRu4bm5uIXml76ApMY0lUgZAxwXU5BHXAHlTVye27c6teWLxm8MU1s7hDNGhRomYgLvXcQVLcZGMZFdNV1a5kvjZWzxRFIRK8ki7ydzFVVFyB5Ek8+VY+u6LZBo7Z7m9uHmYAQrcF+Ad29gTgICAcn2rW1e2sbq6+rTB47iGMNHKHMbFDx4HVgWAPBBGAfKide3m97SXVrYzTXMCieKQRqRxHJucIkg5JVPECQTkYNMWMuoxzRCYxXEMoO9ok2GE4yDy53Ienr51haXripb3sd67XdrDcCASsobcjBQd54DBWOC3/xXqaBbC6slsrmRop5dj2zSGRdm0sXTcSy7cDzxRc+B2bXr2W/ubG3WFREEbvnUkIrIDgqGG9y2cfCAAc56HhL2i1C2nWymjhnmnGbaVAUQkfH3i5JG1ctx16U32d/S+p/uwf2zX72h/S+mfKf+0aHW5nw/RfUdV1GwaOW6eC4tnkWOTu4zG0RY7VYZc7l3EA555FbGv65Iksdraor3Mql/HnZHGCAZHxyRkgBRySfKkvpU/Rsn+ZD/ALxFWP2nsETU4p7iaaGCaAQrLHIYwsituCuR0DAnGeMqPWiTL3WrqFzqdmhndobuNeZY44zG4X7RjJchsD7J5Pr6naPta8QsXtY1mW7bCg5BIKbkwcjbzjOQeM8ZpLXtMs7aIvLfXrA8LGtyzNITwFVc+ImuWq2CW8miwxqyokxCq5yy/kmOCfMjOKLJL9/we1J9Ygja47y0mCDc1usbJ4RyQshc+LHqOaS7fX0t1pD3Fu8S28lvvdXRi5BAOFYMApHQ5Bq41L8zJ+439DXzhP8Ast/6U/1NKnHvv6xcdmEuRCv1iSF/CuzukZMDaODudsn3GK2KW038zH+4v9BTNac77FZV72aspnMktnbyOerPEjMfmSM1q1gWesyG9lgcL3edsTDrvVFdlb5q4I/daiNHT9Ht7dWWC3iiVviEaKoby5AAzScXZGwVxItlbhgcg92vB9QMYB9xXLtBrTxTQRRBTudTMT9lGcIMftFicfutT13rcMb7GclhywVWbaPIttB2/fRdrQxWK/ZCwaTvTZW5kznd3a9fXGME+9dJtZVjD3Lq6vN3bEc/YZuD+FdbnU1wdkijbKiMSCRksAVBH2ucexIzQls9G4bKNHaRY0V3ADsFALAfCCepxzjPSiyso4UEcUaRoM4VFCgZOTgDjrzSVx2ht0ZlLkshw4VGYr+9tBwPc+9d59VhSNZTIuxsbSOd2em0Dkn2FE12tLKOLd3caJvYu21Qu5j1Y46sfM9aJrKN3SRo0Z4892xUFkyMNtJ5XI4OOtK2utwSMEV/GeiMpVumfhYA4681+arfNHJbKuMSylGz6d278e+VFDTK6dCO8IhjzL+d8I/KcY8fHi4458q6W1ukaqkaKiKMKqgAAeQAHAFeby7SJdztgZwPMk+gA5J9hXOz1KKUsFbxLyysCpAPQkEA4680HRbOMSNKI0EjABnCjcQOgJ6kD0qD1EqZGXVtMExVj3VzDAZFZPIEDLq3qORVYO0ttye98Iz49rbDj0bG0/caYOsw71j35dgrBQCTtbODwOBwefKpY1x5YldH01ri6glW0+qWdqGMMbKEaSRht37F+FQpOM8kn8Lmsf8A/prXg97lehYKxUHphmxtU/M13udRWOR98iCNIe8YYOQMtliem3A+fBpEt07cW6SKUdFZTwVYAg/MHrWNbdjNPjcSJY26sDkHu14PqOMD7qag1+3d1RXOWOEJVgrH0ViNrH5GvV5rUMT92zEvjJVVZyoPQttB2j51SWxoAVlar2Ys7lg89rDI4GNzICcemepHtTlhqEU4YxOHCttJHkcBsfgwP31nz300szw2+xVix3srjdhiNwRVBGTtIJJOBkdaEtno9baXBGVMcEaFF2IVQAquclRgcLnBxXWGzjR3kWNFeTHeMFAZ8DA3HqcDgZrLS+mhlSO4KOkp2xyoCuGwTtZST1AOGB68YHGdW3ukkXerZXJGfdSQf5g0NcNU0mC5XZPBHKvkHUNj3Geh+VeNJ0O2tQRb28cQPXYoBPzI5P30lcdoUE0CqSUlUtkIxyMArggfjTVzr0EbMrOcr8ZCswTz8TAELxzyaG30Z1HTobhDHNEkiHqrqGH4HzpXSeztpakm3tooiepRACfv64rveapFEqs7jD/BtBYtxnwhck8c8Vzi1uBo3lEmFj/ObgQU4z4lIyOOelDb6NGyj7zvu7TvduzvNo3bc527uu3POOlF1ZRybe8jR9jB03KDtYdGGejDyI5pAdo7bJHe44yCVIDD9kkYfqOmetM2GqxTbtjcp8QYFSvmMhgCBjzommbiBZFZHVWRgVZWGQwIwQQeCCPKvxbdAmwIoQDAXAxjpjHTHtSceuQMQA/xHCsVIVj5AMRg/jzXp9XhEndF/FuC9DgMRkKWxgMRjjOeR60Clt2SsY3EiWUCsDlSI18J9V4wp+Vat1bJKjJIiujDDKwBBHoQeDSPaO/aC3eVMblK4z05dVP8iaNbv2i7jbj8pOsbZ9CGzj34ottr90nQLW13G3t44i3xFFAJx0BPXHtTV7ZRzLsljSRMg7XUMMg5BweODzXBdXhMndb/ABbtvQ43AZK7sY3Y8s1zn163R2QycqcOQrEIf2mAIX7zQ2tICuF7YxTALLEkgDBgHUMAw6EZHBHrWZc9oIw0DLIphkMgZ/dPDge+7I96atdZilLKjHeq52spU49cMASM+dEedV7P2tyQ09tFIw4BZQSB6Z649ulOJaRiPuhGgjA27Ao249MdMe1IWOsL9WgllIDSopwoJJJGTtUZJp2yv45c7GyVOGBBBU+4PIou0ppfZy0tmLwW0UbEY3KgBx6A+Q9hxTOpaZDcJsnhSVP1XUMPnz0NK69qDRd0AyoHfa0rjKp4SRnkckgKMnHNe9Cv2miDPgMWYAjgOqsVDqDzgjB++htful6FbW2TBbxRk/EVUAn5nqfvr91XRLe5AE8Ecu34dygkfI9RWf2gubmKSLu5YwssqxgNGSVyrEnO8Z5Xpgdact9VRW7mSZWmX85tUgDjdk9Qo245JobfZq306FIu5SJFiAx3YUBcem3GKV0vs7aWzF4LaKNiMFlUA49AfIew4rwvaW2xnvcLjIYqwVsDPhYjDcema63euQRsUZyXABKKrM2D0OFBOPehtNxWUau8ixoskmN7hQGbAwu49TgcDPSiWyjZ0kaNGkjzscqCy5GDtPUZHBxS41iHuhMJAUY4BAJJbONuMZ3ZBGMZ4Nfja3AEWQyhVZigLZHiAJKkHkHCng+lE01eWkcqlJY1kQkEq6hgSCCODxwQCPcCv25tkkQpIiuhGCrAEEehB4NJ2etwyv3auQ5GQrKylgOpXcBu+6vM2v26uyGTlThyFYqp9GYDap+ZoPGndmLOB+8htIUcdGVBkD0BxkD2FPz2cbsjPGjNGcoWUEqcYypPQ48xScmvW6qrmUYfcEwCdxU4YAAZJzXufWoUJUucr8eFYhfPxEDC8etF2n2UEEEZB4IPnSv+GQdz3Hcx9zjb3WwbMem3GMe2K5XWswR7d0g8a7kAyxYcfDjOeo6Vxm16IwSyxsSYwcgq2Q2MgMuNw/DpRGqigAADAHAA8q/aS0e976FJOcsoJ4I5wCeD5U7QFS9xYSOLtkUiRJ1lhyMZZYo+AfQ+JD8zVRRQSKwPJCLho3Ek9xE+0jxJGrrsUjHGFyx9CzU3YXq2rTRzI4ZpWdXCMwkDHK4Kg8gYXB58PpVHRQQv1B5YyqpLb77xyCBhkBjPi46ZPX5kZzWlPuNukXcd28U8IZUU7cCVDuT1THPtznpVRRQZOgwbWuTtxuuGOcY3eFAD79MZ9qxbWJoRbytE5jiedSoUkpuk8DhcZwACOB0f0qwpPUdPWbb4mRkOUdDgg9PkRjyIIoMSa9Sa9tWSNiFEg7wqV6qPCMgEjzJ6dKZ7UPte0kKuVScltqlsDupBnCgnGSB99PWelhZO9eR5ZMbVZ8eEHBIAUADOBk9eBWhQTGqTmV4Z42mWOPerkRHcCwQhtrrkjAIyB9r50td2LXPe93JM7dw6K7qEUl8eH4Qx6deg+dWFFBKatqqS2csKW8pkMTL3JjYbTtI5ONuB6g8445xTWjQEXLsUI/6LCoJB6gy5GfXpkfKqGigntOtf9m92U5MLgqV5JIbOR6msrUraRopvybknTVX4Sct48r05b261bUUGJ2igJt4wqElZoSAB0xKnPHTAz91L2d4trJOsyODJKZFdUZg4IAAyoPiGNuD5AYqjrMm0jxtJHNJEX+MLggkDGcMDg44yMZwKDP7HHJvT3ZjDXZIUjB/Mw8keRPXFfsbmznnLo5hncSiRVLbH2qjKwGSBhVIOMcnNbOn2KwpsTPUkknJZickk+ZpmgnbiY3ksIjRxDFIJXkZSoYqDtVQcE8kEnGMD345afqIt45IHjl7wPIVVUY7wzsylSBjkEDk8HOap6KCX0eBwNPyjArEwbg+E7F4Pp99e9Mv1tozDLHIJAzHwxs3e7mLBlIGCTnnPQ5z61S0UEwn5CWKZ7cpGYdgVBv7k7t2CFHAIwCQMDb8qV1oG5W5ljifZ9WMeShBlYnIAUjJCjPOOd5xVjRQYus2+Xs8JkLMCeM7R3b8+wzj+VKa7YSSy3CxghntNoboCd7eHPToSPvqlooJC5/LRiLvLli+FMXdKpXkcligCheuQfLiulwxSYiES940674XTckgyoaUNjC+HxZz1XkZNVdFBk9qrR5bWVEG5sAhfXawbA9zjFZ17fC7ktkiSTwTCSQsjKECq3B3AckkDAqnooJRWKzBYRIC1wTJA6ZUAk7pVbGF/XGDgk4wCTXXRr9baP6vLHIJFZshY2YSZYtuUgYOQcn0Oc1TUUEDpcTRx2LtauBHPcsyBcmMNJLtbHnwR08jkZ4rauLkXU8BhV8RF2eQoVGDGyBBuA3EsQSB02+uKpKKCLs7eSNbSRmljUWyxkqm4o3BO5SpIB9cfZ5rW0SLdO8u6VxsCb3UIG5J4AUE49TxycVvUUE32ijjMyi6RntihwApZe8z1cKDzjG0noc+eKW7MiVZ8zJKVZSltI45EaknEgxlWPByeoC5weKraKDE7SxMzWm1ScXSk4GcDZJyfQdOaRv7B5P8AEAqEl2jIBGO8CpGSoJ4IIDL6c1U0UEn2h1RJ7WSKOCV3K/AYmGzGDk5GMjqMdcDFammwEXVwxUjKRANjrgNxnzrYooJOWBR3+9JVX63uR4wcxkxr+UHHK5LKcA/Ec8ZpS9ncpbM8ZlAvsodm1pFEUmH28eLr6Z2gjrVvS93ZrIYy2cxvvXHrtZefbDGgw768W6eBIUcskodnZGURhc55YDxH4dvuc140XUFt4RbyxSCVMggRswkJJO5SBg7upyeMnNU9FBG9nLRh9S3Qsmz6z4SPgzJwPbgnHqOlerLfArpJNOjh3OFiDB9zswKnYckg9Ccjn0qwooJbRtPMc9tlHAW2lPjAOwtLEwUlRtBwWAA8gQOBTN5C3fXZCnDWqgEA8n8rwPU9P5VQUUCmkKRBECCCI1yD5eEU3RRQf//Z">
            <a:extLst>
              <a:ext uri="{FF2B5EF4-FFF2-40B4-BE49-F238E27FC236}">
                <a16:creationId xmlns:a16="http://schemas.microsoft.com/office/drawing/2014/main" id="{F9FA34B3-0D0C-EC45-BC2F-F0FF63EDEC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0" y="1"/>
            <a:ext cx="50673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ヒラギノ角ゴ ProN W3" panose="020B0300000000000000" pitchFamily="34" charset="-128"/>
              <a:cs typeface="ヒラギノ角ゴ ProN W3" panose="020B0300000000000000" pitchFamily="34" charset="-128"/>
            </a:endParaRPr>
          </a:p>
        </p:txBody>
      </p:sp>
      <p:pic>
        <p:nvPicPr>
          <p:cNvPr id="65539" name="Picture 6">
            <a:extLst>
              <a:ext uri="{FF2B5EF4-FFF2-40B4-BE49-F238E27FC236}">
                <a16:creationId xmlns:a16="http://schemas.microsoft.com/office/drawing/2014/main" id="{F8CDA1C5-1FE7-1E47-A727-2C5E7B919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58"/>
          <a:stretch>
            <a:fillRect/>
          </a:stretch>
        </p:blipFill>
        <p:spPr bwMode="auto">
          <a:xfrm>
            <a:off x="2697163" y="2425701"/>
            <a:ext cx="2762250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0A62E3B-9AF7-0E49-BF99-E447157E2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1466850"/>
          </a:xfrm>
          <a:prstGeom prst="roundRect">
            <a:avLst>
              <a:gd name="adj" fmla="val 16667"/>
            </a:avLst>
          </a:prstGeom>
          <a:solidFill>
            <a:srgbClr val="0096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200" b="1" dirty="0">
                <a:solidFill>
                  <a:srgbClr val="FFFFFF"/>
                </a:solidFill>
                <a:latin typeface="Arial Rounded MT Bold" panose="020F0704030504030204" pitchFamily="34" charset="77"/>
                <a:ea typeface="ＭＳ Ｐゴシック" panose="020B0600070205080204" pitchFamily="34" charset="-128"/>
                <a:sym typeface="Gill Sans" panose="020B0502020104020203" pitchFamily="34" charset="-79"/>
              </a:rPr>
              <a:t>THE MULTIPLE CONTEXTS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200" b="1" dirty="0">
                <a:solidFill>
                  <a:srgbClr val="FFFFFF"/>
                </a:solidFill>
                <a:latin typeface="Arial Rounded MT Bold" panose="020F0704030504030204" pitchFamily="34" charset="77"/>
                <a:ea typeface="ＭＳ Ｐゴシック" panose="020B0600070205080204" pitchFamily="34" charset="-128"/>
                <a:sym typeface="Gill Sans" panose="020B0502020104020203" pitchFamily="34" charset="-79"/>
              </a:rPr>
              <a:t>OF OUR INTRO COURSES</a:t>
            </a:r>
          </a:p>
        </p:txBody>
      </p:sp>
    </p:spTree>
    <p:extLst>
      <p:ext uri="{BB962C8B-B14F-4D97-AF65-F5344CB8AC3E}">
        <p14:creationId xmlns:p14="http://schemas.microsoft.com/office/powerpoint/2010/main" val="87089323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AutoShape 4" descr="data:image/jpeg;base64,/9j/4AAQSkZJRgABAQAAAQABAAD/2wCEAAkGBxMSEhUTExEVFhUXGCIbFhgYGSIdHxseIh0dGx0fIB8gHygiHh4xHiAaIjEkKSkrLy4uHR81ODMtNygtLisBCgoKDg0OGxAQGysiICUtKy0tLS0tLy0tLy0tLy0vLS0tLy0rLS0tLSstLSstLS0tLS0vLS0tLS0tLS0tLS0tLf/AABEIAFABqQMBIgACEQEDEQH/xAAbAAADAQEBAQEAAAAAAAAAAAAABAYFAwIHAf/EAEcQAAIBAwMBBgIFCgMECwEAAAECAwAEEQUSITEGEyJBUWEycQcUQoGRIzM1UmJydKGxsxVzsiW0wvAkNDZDRHWEwdHh8Rb/xAAXAQEBAQEAAAAAAAAAAAAAAAAAAQID/8QAJhEBAQEAAgIABgEFAAAAAAAAAAERAiESMUFRYaGxwfADEyJxgf/aAAwDAQACEQMRAD8A+41MRdtYDqLacwZJQMqxI2ucZ2jzzj+hqnr5bN2fW+1HVYi2yRVgeGQdY5FDlWH3/wAqlb4SXdfUqxuyevrf2y3CIyKzMNrYz4WK+XHlSvYvtA11G0cy7LqA7LiP0byYfssOQfnUd2K142WhJKqd5K0zxwp+tI0rKo+Waavh1fns/b6pRUfb9mL513zatOsx5xEiCJfbaVJYe+4Ul2a1O9fUbi0unA7u2GDGMKxLYEqg8gkY4PAINNTw95VRaa2sl3NaBGDQojluMEPnAHn5V70bVPrHffknj7qUx+MY34CnevqpzjPsag9G0Kb/ABe6T/ELjKRQsz4jy48XhbwYxx5AHk1u9ne0DCLUpriQsltdSAfsoscbBR95P40lXlwnw+ixoqG0nT7+/jW5uL2W1Eg3RwW4UbFPK73dWLHGCeBXfSNSubW8SxvJROsys1tPtCsSuN8bgcEgEEEf/jU8PqsqK+eaG99fTXcZu3hghuWQPGqmRuFOwFgQqqMHOCSX9qZSW6069t4Zbl7m1umMatKBvikA3KNygBgQD5U08Phq6oqM1XUbq7vHsrSUQRwqrXE+3c25uVRAeAcAkk5/lzy1nT76xhkngvZblUQmSKcKWxgktGyquGHUAg5ximnh9VFr+uLa9xuRm76dIRjHBdtoJz5CtavmWo3jzWGiyysWke7tmZj5kuMnivptInKYx7nX1S9isyjFpY2kDcYAU4IPnmtiojVv09Z/wsn+oUtBPfXV/e2yXJhgidD3iqC4BT4EyMDJyxYg+lNa8Pw+gUVA6gbvS5rdzdyXNpLKsMqzBS8Zc4Vw6quRk8jH/wBMdqNRkfUYbE3TWsLwmTvE2h5X3Fe7VnBUYGGwBk5FNTwW1ZPZ7XFu43kVGUJK8ZBxyUbaTx5Gs7T9Kve7mglvH2hwbe4Xb3pTqQ4K7c54zjkGsD6LdMkWOWU3czKtzOpiITaxDEbjhd24nnrjPlTTxmXtVQ9ogbGS9aCRBGkjmNhh8RlvX1C5HsRWlpd4J4Y5QCBIgYA9RkZr53I1xeaFLO93KrLFdFwoXEqq0qhWyp42qBxg0ykc9poslwt5M7fVVaMMExGQB8OFH889Kmr4T7votFL6c5aKNickopJ9yBUxaXM89/qNt9YdERYu6KgZjLICxGQRnPrmqxJrZ0XW1uXuUVGU28piYnHiOAcj25rWr5j2MsXhn1GZ7+bZb3LGUEJiQLGGLP4cg4/Vx0rV0q2u9SQXUt5LaxSDdDDBsDBPss7srZYjnAAxmkrfLhIuaKjdOv7mzvIrO5m+sRXAb6vOQFcOoLGN8cHw5IIx0xVVqETPFIiSGNmQhXAyVJBAYA8HB5xTWbxxl6P2kW6mkSKGUxRllacgCMupAKrzubz5xjg81uV8t7FXsljpr3ck7SRK8qrAEUFpDOVXDdclvLoNx9KobbSNTmXvZdREEhGRFFErIn7LFvE/4ikrXLhNWNFS/ZnXJ3ee1uggubcAlkBCyowJSRQenTBHkQflWX2Eur+9jS4muQkSyOAioMzBZGGWY/CPs4A+znPNNTwXlFFFVgUUUUBRRRQFFFFAUUUUBRRRQFFFFAUUUUBRRRQFFFFAVD9l/wBM6p+5B/R6uKzLLUoHuJ4Ux30QUy+HHDZ2+LHPQ1GpeqwO2mnSQSLqdqpMsQ23EY/76Hqw/fXqpqN7PWMkuhW00CGSS2ujcInm+yViV489pPFfZK8Qwqg2qoUegGB+ApjU/qZMT1l2806SLvPrsKceJJHCOp9ChOc/dU92T1X61rVzKI2RDaoItwwWQPw+DyATnGfLFW8uj27P3jW8Rf8AWKAn8cU2IVDbto3YxnHOPTPpTE8uMlyJHR/01f8A8PB/x1laFpZurXWbcHBku5VU+h7qLGfbOK+hiJQxYKNx6nHJ+ZojiVc7VAycnAxk+p9TTDz/AF9kf2W7aW3cJFdSpa3EShJYp2EZBUYyu4gMpxnIzSyX66lqVu9vl7azDs8wB2PI67AiHo2FJJI9RVje6XDNgywxuR0LKD/UUxFEqAKqhQOgAwB91MPKe5Ej9HHXUf8AzCT+3FX72+/P6X/HL/bkre0zUoJJJ4ovjhcCYBceJhkc+Zx50+8StjKg4ORkZwfUehp8C3/LUIb9dM1O4a48FtebHScjwLIo2lGP2cjBBPH86b7V9srb6tLFazR3NxJGwjSFhJjKnLttJCoB4iSR0qvnhVwVdQynqCMj8DXC00uCIERwxoD12qBn54FMXynux81b9F6H/E2v+sV9Vrl9WTCjYuFOVGBgEdMeldaRnly1Easf9vWf8LJ/qFdeyB/2jqv+ZF/bNb2t6ra2iia4dE+ypIyx/ZUAFmPsKw07eWaks8NzCrdZXtnVT6Ett6e5qNzbOo/PpR/6rD/Fwf3BXbtHqVm9wLK+hjCPHvikmxsY5IKBj0cYBxnPIqjieKdFdSkiHDKRhgfQg9K/byzjlXbLGrr6MAR/OqzLnVRX0eFVub2G2laWxjKdyxbequR40Rj1UceZxTP0Z/8AVbj+LuP7hqut7dI1Coiqo6BRgfgKT0/UIGlmgjwHhI70BcAFxuHscimF5bqG0H/s3c/5N5/rnrZuNPe40PuYxl3tAEHqdgIH3nj76rVgQLsCKFOcrgY568dK9IoAAAAA6AUw8/zqS7N9ubJrWMy3MUMiIFlilcI6MowRtYg9fxrP7DagLjUtRmVWCuIim4EFlCbVbB5AOMj2Iqyn0i3dxI8ETOPtFAT+OKaWJQSQoBPUgcnHSmHlO8ntB9n7D6wNbgzjvbiSPPpuiC/+9ZHZm20oRLDehLe6iG2ZJZmjyRxuXc4DKeoxX1NIlXJCgZOTgYyfU+ppe+0uGbHewxyY6blB/rUxr+4idAtdOlvVFnbd6sHia6EjGNH6BUJJDt644Ar6A/Q14ggVF2oqqo6BRgfgK6VZGOXLXy3S9MkuNDIhG6WO5klRf1jHcs235kAge+KrdP7dWEkW9rqKJgPHHK4R0PmCrEHrx05qiiiVRhVCj0AxS1xpMDtveCNm/WKAn8cUxbyl9pTs25u7y61BVKwGJYLdiCO8ClmZ8H7O5iAfPFM/RT+jIf35v94lqtCgDGOPSvMUSqMKoUegGB6/1piXlr3RWX2h7QW9jGJbiTYhYKDgnk+w/rWkjggEHIIyDVTHqiiiiCiiigKKKKAooooCiiigKKKKAooooCiik9W1GO2heeUkRxjcxAzgfIcmgcorxFIGUMOhGR8jzXugKiuzP6Y1P9yD+klWtQeh3kcesal3kiJlIMbmAzw/rUrfH1VH2m1z6qiBIzLPM/dwRA43Ngnk/ZUAEk+QFZ0sOropkE1pKw57gRsgP7KyFyQfcjHsKyfpBWOV7O675zBbu63DQP4o1kVQHJXnAK4Psxpq50ezjiMz6ndCIDdv+ttjHtzz91RqSSQ8e2sP1D67sfrs7rHj73ds7vH627iuEEesuBKZbOMnn6uY2YD9lpA2d3uBj2NYF/pSx6bFc20NxtS6W8eOY7pXAYFjjJ5I8QHrV3adoLWSITpcRGIjdu3AAD3z0++hZJ6YfY/tRNd3V3BLCIvq4j8HVg7Bt4LZwy8AggDg0t2J12/1BI5yIYoVYrJ4SWlIJB2DcQig4GTkkg9PNbsHqYudT1KZVIRlg7skY3LiTDYPOD1HtitD6Jf0ZD+9J/cakXlJJevl+Cula7qF69xHAIIRBO8bTOjNnB8Kqm/lguCzEgcjA9HdJ1q7hvFsr7unMqF7eeJSofbjejKScMMg5HGDXj6Nfhvv4+b/AIaO1X6U0r96f+2tPgXPKzP5j3aa/IX1UbIh9V/NkKct+SL+Pnxc+mOKU0XUNUv7eO4je3tkZQVDRmRn45bG8BFJ6Dk45z5UpY/nNf8A+f8Aw5qj+j79G2f+Qn9KQ5SSb/r8OXZXX5ZXuLe7REuLcjeUzsdGGVdc8jocg9Kz7HVtQ1DMtoYbe1yRFJKhkebBxvChgFQ+WeT1rmlsZdW1GMHBezjUH0zvGaY+jnWIhaR2sjLHcWyiKaJjggrwGGeqkcgjiiWSdyfIvN2nvYLy0s7iKLM0hHeoG2OgQk7QWyjhgMg7hgjHtdV877Ta3FNqmmxRESCOdu8kXlVYxthN3QtjJI8uPWvolWM856QnZaBb2/vL2Ub/AKvKba3U9IwqqzsB+sSw5q5dAQQQCD1B5BqCtLwaVfXCXHgtLuTvopj8CSEBXRz9knCkE8VXXuuW0MZlkuIlQDJYuP8Ak/IUi85bUr2cQWOpXNhHxBJELqFPKMlijgeikrnFbnYbWJLyyiuJQgd92dgIXh2UYBJPQDzrG7JxPeXlxqTxskbRiC1DjDGNSWLkdQCxOAeaPov1COO0NpI6pPbSOkiMcEeNmVsHqpUg5+dSLymy/Ppp3usz/wCI/U4+7CtaNKrMpJEm8oucMMp0yOD7ipzsvDf/AOJ335a1yGh7/wDIv4hs+x+V8J28ZO7n8KbtdSjn17MTbkSzZC45UuJMsAehxuXOPM48qd7MfpTU/nD/AG6Lep/x7utburm4lt7ARKsB2zXEoLAPjOxEBG4gYyScCvKate2ksSXojmhlYIs8KFSjn4RIhLeE/rA8eYHWluyF2lnc3dnOwjke4aeEscCVHC8gngkEEEdRxWzqXaeJJoraMd/NIw8CEHYnnI56Ko/E+VEs7yQrq2u3Ely1nYpGZEUNPNLkpFu+FdoILuRzjIABGfSlLzVr/T9sl4Ybi1LASSRIY3iycBipYhkyRnGCPeuel3S2Wp3cdwQgu2WWCRuFfCbWTd0DAjOPSu30javG1o9pGyyXF0vdRRqcnxcFjjooGSSfShJ3Jj1rfaK6F+llbJE3e2/eK75wnjIZ2w3iXAGFAySRyB0T1HX9Q0+SNblYrpJzshaFTGwlPwKwLEbSeN3l710tYCmtQoTkrpoUn5S4pj6Qvi07+Pi/rRetkwtrV/qtnEbuR7aaJPFNCkbKyp9oo5c5IHPI5wa2dc7R91HD3Efez3JAt484B8O4sx8lC5JPtXTt3+jb3+Fl/ttUbr1kAml3Urypbxxd3M8TFWj3ou1yRzt3AA+zUvScc5e1FOmrxKZRLazsBkwCNo93sjlzhvTcCD7V41LtnmwhubdRvnkWJBLkCNyxRu86fCQwxkZx15pe/wBJs4YjPJqV0IwM7vrbHPpjB5J8gOtc4IrC30+KOe3mFtdS8ifDFGkOQ0h3eDJwc5yCfI0Omzpcl/HcLFcd3PC6EiaNNndsMeFgWOQecEdMc1RVA2sZstRtbe2uZJYJ1fvIHfvO7CoWV1Y5ZRnC4Jwc/Kq3tDqqWltNcP8ADGhb5nyHzJwPvqxnlO5iWv7VdS1KSJxut7OIowPQzSrg/PbGfxb2p36OL1jbtaynM1nIYXz1Kj8233pt588Vj9kuyN4LcSnUZoJLgmaVEjjIDPzjLKTwMDr5V4js5dM1SGWW5eeO+/Iyu6qpEij8kSEAHQbc+/tU+rdy7x1sz6rd3F5cW1rJDCLYLuaRC7OzqHGBuGEAIGepPpXS/wC0s9vprXM9uEnQhCmfCWMgjVs+SHIb1A461wv7SxvbmZWMkF3b4Uyq/dOVI3KwIbxp+8OOaS0XX1Omyvf5uYFnaAy7ARJHv2B2HA2gnBb2z60TOvXya9jLqMc0ImMVxDLne0SFDCcZB5Y7kJ49fOi+1m4nuZLWyEY7kDv55QWVGIDBFUEF2wQSc4HueKxLi3WwubIWVzI0c8uxrYyd4hQqSXTdll29cg4pa00mJNRu4bm5uIXml76ApMY0lUgZAxwXU5BHXAHlTVye27c6teWLxm8MU1s7hDNGhRomYgLvXcQVLcZGMZFdNV1a5kvjZWzxRFIRK8ki7ydzFVVFyB5Ek8+VY+u6LZBo7Z7m9uHmYAQrcF+Ad29gTgICAcn2rW1e2sbq6+rTB47iGMNHKHMbFDx4HVgWAPBBGAfKide3m97SXVrYzTXMCieKQRqRxHJucIkg5JVPECQTkYNMWMuoxzRCYxXEMoO9ok2GE4yDy53Ienr51haXripb3sd67XdrDcCASsobcjBQd54DBWOC3/xXqaBbC6slsrmRop5dj2zSGRdm0sXTcSy7cDzxRc+B2bXr2W/ubG3WFREEbvnUkIrIDgqGG9y2cfCAAc56HhL2i1C2nWymjhnmnGbaVAUQkfH3i5JG1ctx16U32d/S+p/uwf2zX72h/S+mfKf+0aHW5nw/RfUdV1GwaOW6eC4tnkWOTu4zG0RY7VYZc7l3EA555FbGv65Iksdraor3Mql/HnZHGCAZHxyRkgBRySfKkvpU/Rsn+ZD/ALxFWP2nsETU4p7iaaGCaAQrLHIYwsituCuR0DAnGeMqPWiTL3WrqFzqdmhndobuNeZY44zG4X7RjJchsD7J5Pr6naPta8QsXtY1mW7bCg5BIKbkwcjbzjOQeM8ZpLXtMs7aIvLfXrA8LGtyzNITwFVc+ImuWq2CW8miwxqyokxCq5yy/kmOCfMjOKLJL9/we1J9Ygja47y0mCDc1usbJ4RyQshc+LHqOaS7fX0t1pD3Fu8S28lvvdXRi5BAOFYMApHQ5Bq41L8zJ+439DXzhP8Ast/6U/1NKnHvv6xcdmEuRCv1iSF/CuzukZMDaODudsn3GK2KW038zH+4v9BTNac77FZV72aspnMktnbyOerPEjMfmSM1q1gWesyG9lgcL3edsTDrvVFdlb5q4I/daiNHT9Ht7dWWC3iiVviEaKoby5AAzScXZGwVxItlbhgcg92vB9QMYB9xXLtBrTxTQRRBTudTMT9lGcIMftFicfutT13rcMb7GclhywVWbaPIttB2/fRdrQxWK/ZCwaTvTZW5kznd3a9fXGME+9dJtZVjD3Lq6vN3bEc/YZuD+FdbnU1wdkijbKiMSCRksAVBH2ucexIzQls9G4bKNHaRY0V3ADsFALAfCCepxzjPSiyso4UEcUaRoM4VFCgZOTgDjrzSVx2ht0ZlLkshw4VGYr+9tBwPc+9d59VhSNZTIuxsbSOd2em0Dkn2FE12tLKOLd3caJvYu21Qu5j1Y46sfM9aJrKN3SRo0Z4892xUFkyMNtJ5XI4OOtK2utwSMEV/GeiMpVumfhYA4681+arfNHJbKuMSylGz6d278e+VFDTK6dCO8IhjzL+d8I/KcY8fHi4458q6W1ukaqkaKiKMKqgAAeQAHAFeby7SJdztgZwPMk+gA5J9hXOz1KKUsFbxLyysCpAPQkEA4680HRbOMSNKI0EjABnCjcQOgJ6kD0qD1EqZGXVtMExVj3VzDAZFZPIEDLq3qORVYO0ttye98Iz49rbDj0bG0/caYOsw71j35dgrBQCTtbODwOBwefKpY1x5YldH01ri6glW0+qWdqGMMbKEaSRht37F+FQpOM8kn8Lmsf8A/prXg97lehYKxUHphmxtU/M13udRWOR98iCNIe8YYOQMtliem3A+fBpEt07cW6SKUdFZTwVYAg/MHrWNbdjNPjcSJY26sDkHu14PqOMD7qag1+3d1RXOWOEJVgrH0ViNrH5GvV5rUMT92zEvjJVVZyoPQttB2j51SWxoAVlar2Ys7lg89rDI4GNzICcemepHtTlhqEU4YxOHCttJHkcBsfgwP31nz300szw2+xVix3srjdhiNwRVBGTtIJJOBkdaEtno9baXBGVMcEaFF2IVQAquclRgcLnBxXWGzjR3kWNFeTHeMFAZ8DA3HqcDgZrLS+mhlSO4KOkp2xyoCuGwTtZST1AOGB68YHGdW3ukkXerZXJGfdSQf5g0NcNU0mC5XZPBHKvkHUNj3Geh+VeNJ0O2tQRb28cQPXYoBPzI5P30lcdoUE0CqSUlUtkIxyMArggfjTVzr0EbMrOcr8ZCswTz8TAELxzyaG30Z1HTobhDHNEkiHqrqGH4HzpXSeztpakm3tooiepRACfv64rveapFEqs7jD/BtBYtxnwhck8c8Vzi1uBo3lEmFj/ObgQU4z4lIyOOelDb6NGyj7zvu7TvduzvNo3bc527uu3POOlF1ZRybe8jR9jB03KDtYdGGejDyI5pAdo7bJHe44yCVIDD9kkYfqOmetM2GqxTbtjcp8QYFSvmMhgCBjzommbiBZFZHVWRgVZWGQwIwQQeCCPKvxbdAmwIoQDAXAxjpjHTHtSceuQMQA/xHCsVIVj5AMRg/jzXp9XhEndF/FuC9DgMRkKWxgMRjjOeR60Clt2SsY3EiWUCsDlSI18J9V4wp+Vat1bJKjJIiujDDKwBBHoQeDSPaO/aC3eVMblK4z05dVP8iaNbv2i7jbj8pOsbZ9CGzj34ottr90nQLW13G3t44i3xFFAJx0BPXHtTV7ZRzLsljSRMg7XUMMg5BweODzXBdXhMndb/ABbtvQ43AZK7sY3Y8s1zn163R2QycqcOQrEIf2mAIX7zQ2tICuF7YxTALLEkgDBgHUMAw6EZHBHrWZc9oIw0DLIphkMgZ/dPDge+7I96atdZilLKjHeq52spU49cMASM+dEedV7P2tyQ09tFIw4BZQSB6Z649ulOJaRiPuhGgjA27Ao249MdMe1IWOsL9WgllIDSopwoJJJGTtUZJp2yv45c7GyVOGBBBU+4PIou0ppfZy0tmLwW0UbEY3KgBx6A+Q9hxTOpaZDcJsnhSVP1XUMPnz0NK69qDRd0AyoHfa0rjKp4SRnkckgKMnHNe9Cv2miDPgMWYAjgOqsVDqDzgjB++htful6FbW2TBbxRk/EVUAn5nqfvr91XRLe5AE8Ecu34dygkfI9RWf2gubmKSLu5YwssqxgNGSVyrEnO8Z5Xpgdact9VRW7mSZWmX85tUgDjdk9Qo245JobfZq306FIu5SJFiAx3YUBcem3GKV0vs7aWzF4LaKNiMFlUA49AfIew4rwvaW2xnvcLjIYqwVsDPhYjDcema63euQRsUZyXABKKrM2D0OFBOPehtNxWUau8ixoskmN7hQGbAwu49TgcDPSiWyjZ0kaNGkjzscqCy5GDtPUZHBxS41iHuhMJAUY4BAJJbONuMZ3ZBGMZ4Nfja3AEWQyhVZigLZHiAJKkHkHCng+lE01eWkcqlJY1kQkEq6hgSCCODxwQCPcCv25tkkQpIiuhGCrAEEehB4NJ2etwyv3auQ5GQrKylgOpXcBu+6vM2v26uyGTlThyFYqp9GYDap+ZoPGndmLOB+8htIUcdGVBkD0BxkD2FPz2cbsjPGjNGcoWUEqcYypPQ48xScmvW6qrmUYfcEwCdxU4YAAZJzXufWoUJUucr8eFYhfPxEDC8etF2n2UEEEZB4IPnSv+GQdz3Hcx9zjb3WwbMem3GMe2K5XWswR7d0g8a7kAyxYcfDjOeo6Vxm16IwSyxsSYwcgq2Q2MgMuNw/DpRGqigAADAHAA8q/aS0e976FJOcsoJ4I5wCeD5U7QFS9xYSOLtkUiRJ1lhyMZZYo+AfQ+JD8zVRRQSKwPJCLho3Ek9xE+0jxJGrrsUjHGFyx9CzU3YXq2rTRzI4ZpWdXCMwkDHK4Kg8gYXB58PpVHRQQv1B5YyqpLb77xyCBhkBjPi46ZPX5kZzWlPuNukXcd28U8IZUU7cCVDuT1THPtznpVRRQZOgwbWuTtxuuGOcY3eFAD79MZ9qxbWJoRbytE5jiedSoUkpuk8DhcZwACOB0f0qwpPUdPWbb4mRkOUdDgg9PkRjyIIoMSa9Sa9tWSNiFEg7wqV6qPCMgEjzJ6dKZ7UPte0kKuVScltqlsDupBnCgnGSB99PWelhZO9eR5ZMbVZ8eEHBIAUADOBk9eBWhQTGqTmV4Z42mWOPerkRHcCwQhtrrkjAIyB9r50td2LXPe93JM7dw6K7qEUl8eH4Qx6deg+dWFFBKatqqS2csKW8pkMTL3JjYbTtI5ONuB6g8445xTWjQEXLsUI/6LCoJB6gy5GfXpkfKqGigntOtf9m92U5MLgqV5JIbOR6msrUraRopvybknTVX4Sct48r05b261bUUGJ2igJt4wqElZoSAB0xKnPHTAz91L2d4trJOsyODJKZFdUZg4IAAyoPiGNuD5AYqjrMm0jxtJHNJEX+MLggkDGcMDg44yMZwKDP7HHJvT3ZjDXZIUjB/Mw8keRPXFfsbmznnLo5hncSiRVLbH2qjKwGSBhVIOMcnNbOn2KwpsTPUkknJZickk+ZpmgnbiY3ksIjRxDFIJXkZSoYqDtVQcE8kEnGMD345afqIt45IHjl7wPIVVUY7wzsylSBjkEDk8HOap6KCX0eBwNPyjArEwbg+E7F4Pp99e9Mv1tozDLHIJAzHwxs3e7mLBlIGCTnnPQ5z61S0UEwn5CWKZ7cpGYdgVBv7k7t2CFHAIwCQMDb8qV1oG5W5ljifZ9WMeShBlYnIAUjJCjPOOd5xVjRQYus2+Xs8JkLMCeM7R3b8+wzj+VKa7YSSy3CxghntNoboCd7eHPToSPvqlooJC5/LRiLvLli+FMXdKpXkcligCheuQfLiulwxSYiES940674XTckgyoaUNjC+HxZz1XkZNVdFBk9qrR5bWVEG5sAhfXawbA9zjFZ17fC7ktkiSTwTCSQsjKECq3B3AckkDAqnooJRWKzBYRIC1wTJA6ZUAk7pVbGF/XGDgk4wCTXXRr9baP6vLHIJFZshY2YSZYtuUgYOQcn0Oc1TUUEDpcTRx2LtauBHPcsyBcmMNJLtbHnwR08jkZ4rauLkXU8BhV8RF2eQoVGDGyBBuA3EsQSB02+uKpKKCLs7eSNbSRmljUWyxkqm4o3BO5SpIB9cfZ5rW0SLdO8u6VxsCb3UIG5J4AUE49TxycVvUUE32ijjMyi6RntihwApZe8z1cKDzjG0noc+eKW7MiVZ8zJKVZSltI45EaknEgxlWPByeoC5weKraKDE7SxMzWm1ScXSk4GcDZJyfQdOaRv7B5P8AEAqEl2jIBGO8CpGSoJ4IIDL6c1U0UEn2h1RJ7WSKOCV3K/AYmGzGDk5GMjqMdcDFammwEXVwxUjKRANjrgNxnzrYooJOWBR3+9JVX63uR4wcxkxr+UHHK5LKcA/Ec8ZpS9ncpbM8ZlAvsodm1pFEUmH28eLr6Z2gjrVvS93ZrIYy2cxvvXHrtZefbDGgw768W6eBIUcskodnZGURhc55YDxH4dvuc140XUFt4RbyxSCVMggRswkJJO5SBg7upyeMnNU9FBG9nLRh9S3Qsmz6z4SPgzJwPbgnHqOlerLfArpJNOjh3OFiDB9zswKnYckg9Ccjn0qwooJbRtPMc9tlHAW2lPjAOwtLEwUlRtBwWAA8gQOBTN5C3fXZCnDWqgEA8n8rwPU9P5VQUUCmkKRBECCCI1yD5eEU3RRQf//Z">
            <a:extLst>
              <a:ext uri="{FF2B5EF4-FFF2-40B4-BE49-F238E27FC236}">
                <a16:creationId xmlns:a16="http://schemas.microsoft.com/office/drawing/2014/main" id="{609AF2FF-0C86-8B44-926F-8256BD73BA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0" y="1"/>
            <a:ext cx="50673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ヒラギノ角ゴ ProN W3" panose="020B0300000000000000" pitchFamily="34" charset="-128"/>
              <a:cs typeface="ヒラギノ角ゴ ProN W3" panose="020B0300000000000000" pitchFamily="34" charset="-128"/>
            </a:endParaRPr>
          </a:p>
        </p:txBody>
      </p:sp>
      <p:pic>
        <p:nvPicPr>
          <p:cNvPr id="66563" name="Picture 6">
            <a:extLst>
              <a:ext uri="{FF2B5EF4-FFF2-40B4-BE49-F238E27FC236}">
                <a16:creationId xmlns:a16="http://schemas.microsoft.com/office/drawing/2014/main" id="{04674047-3356-4E4D-92C7-DB7892035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64"/>
          <a:stretch>
            <a:fillRect/>
          </a:stretch>
        </p:blipFill>
        <p:spPr bwMode="auto">
          <a:xfrm>
            <a:off x="2697164" y="2425701"/>
            <a:ext cx="4611687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A0A4117-29E7-3F41-97D6-99F4707D2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1466850"/>
          </a:xfrm>
          <a:prstGeom prst="roundRect">
            <a:avLst>
              <a:gd name="adj" fmla="val 16667"/>
            </a:avLst>
          </a:prstGeom>
          <a:solidFill>
            <a:srgbClr val="0096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200" b="1" dirty="0">
                <a:solidFill>
                  <a:srgbClr val="FFFFFF"/>
                </a:solidFill>
                <a:latin typeface="Arial Rounded MT Bold" panose="020F0704030504030204" pitchFamily="34" charset="77"/>
                <a:ea typeface="ＭＳ Ｐゴシック" panose="020B0600070205080204" pitchFamily="34" charset="-128"/>
                <a:sym typeface="Gill Sans" panose="020B0502020104020203" pitchFamily="34" charset="-79"/>
              </a:rPr>
              <a:t>THE MULTIPLE CONTEXTS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200" b="1" dirty="0">
                <a:solidFill>
                  <a:srgbClr val="FFFFFF"/>
                </a:solidFill>
                <a:latin typeface="Arial Rounded MT Bold" panose="020F0704030504030204" pitchFamily="34" charset="77"/>
                <a:ea typeface="ＭＳ Ｐゴシック" panose="020B0600070205080204" pitchFamily="34" charset="-128"/>
                <a:sym typeface="Gill Sans" panose="020B0502020104020203" pitchFamily="34" charset="-79"/>
              </a:rPr>
              <a:t>OF OUR INTRO COURSES</a:t>
            </a:r>
          </a:p>
        </p:txBody>
      </p:sp>
    </p:spTree>
    <p:extLst>
      <p:ext uri="{BB962C8B-B14F-4D97-AF65-F5344CB8AC3E}">
        <p14:creationId xmlns:p14="http://schemas.microsoft.com/office/powerpoint/2010/main" val="327471769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AutoShape 4" descr="data:image/jpeg;base64,/9j/4AAQSkZJRgABAQAAAQABAAD/2wCEAAkGBxMSEhUTExEVFhUXGCIbFhgYGSIdHxseIh0dGx0fIB8gHygiHh4xHiAaIjEkKSkrLy4uHR81ODMtNygtLisBCgoKDg0OGxAQGysiICUtKy0tLS0tLy0tLy0tLy0vLS0tLy0rLS0tLSstLSstLS0tLS0vLS0tLS0tLS0tLS0tLf/AABEIAFABqQMBIgACEQEDEQH/xAAbAAADAQEBAQEAAAAAAAAAAAAABAYFAwIHAf/EAEcQAAIBAwMBBgIFCgMECwEAAAECAwAEEQUSITEGEyJBUWEycQcUQoGRIzM1UmJydKGxsxVzsiW0wvAkNDZDRHWEwdHh8Rb/xAAXAQEBAQEAAAAAAAAAAAAAAAAAAQID/8QAJhEBAQEAAgIABgEFAAAAAAAAAAERAiESMUFRYaGxwfADEyJxgf/aAAwDAQACEQMRAD8A+41MRdtYDqLacwZJQMqxI2ucZ2jzzj+hqnr5bN2fW+1HVYi2yRVgeGQdY5FDlWH3/wAqlb4SXdfUqxuyevrf2y3CIyKzMNrYz4WK+XHlSvYvtA11G0cy7LqA7LiP0byYfssOQfnUd2K142WhJKqd5K0zxwp+tI0rKo+Waavh1fns/b6pRUfb9mL513zatOsx5xEiCJfbaVJYe+4Ul2a1O9fUbi0unA7u2GDGMKxLYEqg8gkY4PAINNTw95VRaa2sl3NaBGDQojluMEPnAHn5V70bVPrHffknj7qUx+MY34CnevqpzjPsag9G0Kb/ABe6T/ELjKRQsz4jy48XhbwYxx5AHk1u9ne0DCLUpriQsltdSAfsoscbBR95P40lXlwnw+ixoqG0nT7+/jW5uL2W1Eg3RwW4UbFPK73dWLHGCeBXfSNSubW8SxvJROsys1tPtCsSuN8bgcEgEEEf/jU8PqsqK+eaG99fTXcZu3hghuWQPGqmRuFOwFgQqqMHOCSX9qZSW6069t4Zbl7m1umMatKBvikA3KNygBgQD5U08Phq6oqM1XUbq7vHsrSUQRwqrXE+3c25uVRAeAcAkk5/lzy1nT76xhkngvZblUQmSKcKWxgktGyquGHUAg5ximnh9VFr+uLa9xuRm76dIRjHBdtoJz5CtavmWo3jzWGiyysWke7tmZj5kuMnivptInKYx7nX1S9isyjFpY2kDcYAU4IPnmtiojVv09Z/wsn+oUtBPfXV/e2yXJhgidD3iqC4BT4EyMDJyxYg+lNa8Pw+gUVA6gbvS5rdzdyXNpLKsMqzBS8Zc4Vw6quRk8jH/wBMdqNRkfUYbE3TWsLwmTvE2h5X3Fe7VnBUYGGwBk5FNTwW1ZPZ7XFu43kVGUJK8ZBxyUbaTx5Gs7T9Kve7mglvH2hwbe4Xb3pTqQ4K7c54zjkGsD6LdMkWOWU3czKtzOpiITaxDEbjhd24nnrjPlTTxmXtVQ9ogbGS9aCRBGkjmNhh8RlvX1C5HsRWlpd4J4Y5QCBIgYA9RkZr53I1xeaFLO93KrLFdFwoXEqq0qhWyp42qBxg0ykc9poslwt5M7fVVaMMExGQB8OFH889Kmr4T7votFL6c5aKNickopJ9yBUxaXM89/qNt9YdERYu6KgZjLICxGQRnPrmqxJrZ0XW1uXuUVGU28piYnHiOAcj25rWr5j2MsXhn1GZ7+bZb3LGUEJiQLGGLP4cg4/Vx0rV0q2u9SQXUt5LaxSDdDDBsDBPss7srZYjnAAxmkrfLhIuaKjdOv7mzvIrO5m+sRXAb6vOQFcOoLGN8cHw5IIx0xVVqETPFIiSGNmQhXAyVJBAYA8HB5xTWbxxl6P2kW6mkSKGUxRllacgCMupAKrzubz5xjg81uV8t7FXsljpr3ck7SRK8qrAEUFpDOVXDdclvLoNx9KobbSNTmXvZdREEhGRFFErIn7LFvE/4ikrXLhNWNFS/ZnXJ3ee1uggubcAlkBCyowJSRQenTBHkQflWX2Eur+9jS4muQkSyOAioMzBZGGWY/CPs4A+znPNNTwXlFFFVgUUUUBRRRQFFFFAUUUUBRRRQFFFFAUUUUBRRRQFFFFAVD9l/wBM6p+5B/R6uKzLLUoHuJ4Ux30QUy+HHDZ2+LHPQ1GpeqwO2mnSQSLqdqpMsQ23EY/76Hqw/fXqpqN7PWMkuhW00CGSS2ujcInm+yViV489pPFfZK8Qwqg2qoUegGB+ApjU/qZMT1l2806SLvPrsKceJJHCOp9ChOc/dU92T1X61rVzKI2RDaoItwwWQPw+DyATnGfLFW8uj27P3jW8Rf8AWKAn8cU2IVDbto3YxnHOPTPpTE8uMlyJHR/01f8A8PB/x1laFpZurXWbcHBku5VU+h7qLGfbOK+hiJQxYKNx6nHJ+ZojiVc7VAycnAxk+p9TTDz/AF9kf2W7aW3cJFdSpa3EShJYp2EZBUYyu4gMpxnIzSyX66lqVu9vl7azDs8wB2PI67AiHo2FJJI9RVje6XDNgywxuR0LKD/UUxFEqAKqhQOgAwB91MPKe5Ej9HHXUf8AzCT+3FX72+/P6X/HL/bkre0zUoJJJ4ovjhcCYBceJhkc+Zx50+8StjKg4ORkZwfUehp8C3/LUIb9dM1O4a48FtebHScjwLIo2lGP2cjBBPH86b7V9srb6tLFazR3NxJGwjSFhJjKnLttJCoB4iSR0qvnhVwVdQynqCMj8DXC00uCIERwxoD12qBn54FMXynux81b9F6H/E2v+sV9Vrl9WTCjYuFOVGBgEdMeldaRnly1Easf9vWf8LJ/qFdeyB/2jqv+ZF/bNb2t6ra2iia4dE+ypIyx/ZUAFmPsKw07eWaks8NzCrdZXtnVT6Ett6e5qNzbOo/PpR/6rD/Fwf3BXbtHqVm9wLK+hjCPHvikmxsY5IKBj0cYBxnPIqjieKdFdSkiHDKRhgfQg9K/byzjlXbLGrr6MAR/OqzLnVRX0eFVub2G2laWxjKdyxbequR40Rj1UceZxTP0Z/8AVbj+LuP7hqut7dI1Coiqo6BRgfgKT0/UIGlmgjwHhI70BcAFxuHscimF5bqG0H/s3c/5N5/rnrZuNPe40PuYxl3tAEHqdgIH3nj76rVgQLsCKFOcrgY568dK9IoAAAAA6AUw8/zqS7N9ubJrWMy3MUMiIFlilcI6MowRtYg9fxrP7DagLjUtRmVWCuIim4EFlCbVbB5AOMj2Iqyn0i3dxI8ETOPtFAT+OKaWJQSQoBPUgcnHSmHlO8ntB9n7D6wNbgzjvbiSPPpuiC/+9ZHZm20oRLDehLe6iG2ZJZmjyRxuXc4DKeoxX1NIlXJCgZOTgYyfU+ppe+0uGbHewxyY6blB/rUxr+4idAtdOlvVFnbd6sHia6EjGNH6BUJJDt644Ar6A/Q14ggVF2oqqo6BRgfgK6VZGOXLXy3S9MkuNDIhG6WO5klRf1jHcs235kAge+KrdP7dWEkW9rqKJgPHHK4R0PmCrEHrx05qiiiVRhVCj0AxS1xpMDtveCNm/WKAn8cUxbyl9pTs25u7y61BVKwGJYLdiCO8ClmZ8H7O5iAfPFM/RT+jIf35v94lqtCgDGOPSvMUSqMKoUegGB6/1piXlr3RWX2h7QW9jGJbiTYhYKDgnk+w/rWkjggEHIIyDVTHqiiiiCiiigKKKKAooooCiiigKKKKAooooCiik9W1GO2heeUkRxjcxAzgfIcmgcorxFIGUMOhGR8jzXugKiuzP6Y1P9yD+klWtQeh3kcesal3kiJlIMbmAzw/rUrfH1VH2m1z6qiBIzLPM/dwRA43Ngnk/ZUAEk+QFZ0sOropkE1pKw57gRsgP7KyFyQfcjHsKyfpBWOV7O675zBbu63DQP4o1kVQHJXnAK4Psxpq50ezjiMz6ndCIDdv+ttjHtzz91RqSSQ8e2sP1D67sfrs7rHj73ds7vH627iuEEesuBKZbOMnn6uY2YD9lpA2d3uBj2NYF/pSx6bFc20NxtS6W8eOY7pXAYFjjJ5I8QHrV3adoLWSITpcRGIjdu3AAD3z0++hZJ6YfY/tRNd3V3BLCIvq4j8HVg7Bt4LZwy8AggDg0t2J12/1BI5yIYoVYrJ4SWlIJB2DcQig4GTkkg9PNbsHqYudT1KZVIRlg7skY3LiTDYPOD1HtitD6Jf0ZD+9J/cakXlJJevl+Cula7qF69xHAIIRBO8bTOjNnB8Kqm/lguCzEgcjA9HdJ1q7hvFsr7unMqF7eeJSofbjejKScMMg5HGDXj6Nfhvv4+b/AIaO1X6U0r96f+2tPgXPKzP5j3aa/IX1UbIh9V/NkKct+SL+Pnxc+mOKU0XUNUv7eO4je3tkZQVDRmRn45bG8BFJ6Dk45z5UpY/nNf8A+f8Aw5qj+j79G2f+Qn9KQ5SSb/r8OXZXX5ZXuLe7REuLcjeUzsdGGVdc8jocg9Kz7HVtQ1DMtoYbe1yRFJKhkebBxvChgFQ+WeT1rmlsZdW1GMHBezjUH0zvGaY+jnWIhaR2sjLHcWyiKaJjggrwGGeqkcgjiiWSdyfIvN2nvYLy0s7iKLM0hHeoG2OgQk7QWyjhgMg7hgjHtdV877Ta3FNqmmxRESCOdu8kXlVYxthN3QtjJI8uPWvolWM856QnZaBb2/vL2Ub/AKvKba3U9IwqqzsB+sSw5q5dAQQQCD1B5BqCtLwaVfXCXHgtLuTvopj8CSEBXRz9knCkE8VXXuuW0MZlkuIlQDJYuP8Ak/IUi85bUr2cQWOpXNhHxBJELqFPKMlijgeikrnFbnYbWJLyyiuJQgd92dgIXh2UYBJPQDzrG7JxPeXlxqTxskbRiC1DjDGNSWLkdQCxOAeaPov1COO0NpI6pPbSOkiMcEeNmVsHqpUg5+dSLymy/Ppp3usz/wCI/U4+7CtaNKrMpJEm8oucMMp0yOD7ipzsvDf/AOJ335a1yGh7/wDIv4hs+x+V8J28ZO7n8KbtdSjn17MTbkSzZC45UuJMsAehxuXOPM48qd7MfpTU/nD/AG6Lep/x7utburm4lt7ARKsB2zXEoLAPjOxEBG4gYyScCvKate2ksSXojmhlYIs8KFSjn4RIhLeE/rA8eYHWluyF2lnc3dnOwjke4aeEscCVHC8gngkEEEdRxWzqXaeJJoraMd/NIw8CEHYnnI56Ko/E+VEs7yQrq2u3Ely1nYpGZEUNPNLkpFu+FdoILuRzjIABGfSlLzVr/T9sl4Ybi1LASSRIY3iycBipYhkyRnGCPeuel3S2Wp3cdwQgu2WWCRuFfCbWTd0DAjOPSu30javG1o9pGyyXF0vdRRqcnxcFjjooGSSfShJ3Jj1rfaK6F+llbJE3e2/eK75wnjIZ2w3iXAGFAySRyB0T1HX9Q0+SNblYrpJzshaFTGwlPwKwLEbSeN3l710tYCmtQoTkrpoUn5S4pj6Qvi07+Pi/rRetkwtrV/qtnEbuR7aaJPFNCkbKyp9oo5c5IHPI5wa2dc7R91HD3Efez3JAt484B8O4sx8lC5JPtXTt3+jb3+Fl/ttUbr1kAml3Urypbxxd3M8TFWj3ou1yRzt3AA+zUvScc5e1FOmrxKZRLazsBkwCNo93sjlzhvTcCD7V41LtnmwhubdRvnkWJBLkCNyxRu86fCQwxkZx15pe/wBJs4YjPJqV0IwM7vrbHPpjB5J8gOtc4IrC30+KOe3mFtdS8ifDFGkOQ0h3eDJwc5yCfI0Omzpcl/HcLFcd3PC6EiaNNndsMeFgWOQecEdMc1RVA2sZstRtbe2uZJYJ1fvIHfvO7CoWV1Y5ZRnC4Jwc/Kq3tDqqWltNcP8ADGhb5nyHzJwPvqxnlO5iWv7VdS1KSJxut7OIowPQzSrg/PbGfxb2p36OL1jbtaynM1nIYXz1Kj8233pt588Vj9kuyN4LcSnUZoJLgmaVEjjIDPzjLKTwMDr5V4js5dM1SGWW5eeO+/Iyu6qpEij8kSEAHQbc+/tU+rdy7x1sz6rd3F5cW1rJDCLYLuaRC7OzqHGBuGEAIGepPpXS/wC0s9vprXM9uEnQhCmfCWMgjVs+SHIb1A461wv7SxvbmZWMkF3b4Uyq/dOVI3KwIbxp+8OOaS0XX1Omyvf5uYFnaAy7ARJHv2B2HA2gnBb2z60TOvXya9jLqMc0ImMVxDLne0SFDCcZB5Y7kJ49fOi+1m4nuZLWyEY7kDv55QWVGIDBFUEF2wQSc4HueKxLi3WwubIWVzI0c8uxrYyd4hQqSXTdll29cg4pa00mJNRu4bm5uIXml76ApMY0lUgZAxwXU5BHXAHlTVye27c6teWLxm8MU1s7hDNGhRomYgLvXcQVLcZGMZFdNV1a5kvjZWzxRFIRK8ki7ydzFVVFyB5Ek8+VY+u6LZBo7Z7m9uHmYAQrcF+Ad29gTgICAcn2rW1e2sbq6+rTB47iGMNHKHMbFDx4HVgWAPBBGAfKide3m97SXVrYzTXMCieKQRqRxHJucIkg5JVPECQTkYNMWMuoxzRCYxXEMoO9ok2GE4yDy53Ienr51haXripb3sd67XdrDcCASsobcjBQd54DBWOC3/xXqaBbC6slsrmRop5dj2zSGRdm0sXTcSy7cDzxRc+B2bXr2W/ubG3WFREEbvnUkIrIDgqGG9y2cfCAAc56HhL2i1C2nWymjhnmnGbaVAUQkfH3i5JG1ctx16U32d/S+p/uwf2zX72h/S+mfKf+0aHW5nw/RfUdV1GwaOW6eC4tnkWOTu4zG0RY7VYZc7l3EA555FbGv65Iksdraor3Mql/HnZHGCAZHxyRkgBRySfKkvpU/Rsn+ZD/ALxFWP2nsETU4p7iaaGCaAQrLHIYwsituCuR0DAnGeMqPWiTL3WrqFzqdmhndobuNeZY44zG4X7RjJchsD7J5Pr6naPta8QsXtY1mW7bCg5BIKbkwcjbzjOQeM8ZpLXtMs7aIvLfXrA8LGtyzNITwFVc+ImuWq2CW8miwxqyokxCq5yy/kmOCfMjOKLJL9/we1J9Ygja47y0mCDc1usbJ4RyQshc+LHqOaS7fX0t1pD3Fu8S28lvvdXRi5BAOFYMApHQ5Bq41L8zJ+439DXzhP8Ast/6U/1NKnHvv6xcdmEuRCv1iSF/CuzukZMDaODudsn3GK2KW038zH+4v9BTNac77FZV72aspnMktnbyOerPEjMfmSM1q1gWesyG9lgcL3edsTDrvVFdlb5q4I/daiNHT9Ht7dWWC3iiVviEaKoby5AAzScXZGwVxItlbhgcg92vB9QMYB9xXLtBrTxTQRRBTudTMT9lGcIMftFicfutT13rcMb7GclhywVWbaPIttB2/fRdrQxWK/ZCwaTvTZW5kznd3a9fXGME+9dJtZVjD3Lq6vN3bEc/YZuD+FdbnU1wdkijbKiMSCRksAVBH2ucexIzQls9G4bKNHaRY0V3ADsFALAfCCepxzjPSiyso4UEcUaRoM4VFCgZOTgDjrzSVx2ht0ZlLkshw4VGYr+9tBwPc+9d59VhSNZTIuxsbSOd2em0Dkn2FE12tLKOLd3caJvYu21Qu5j1Y46sfM9aJrKN3SRo0Z4892xUFkyMNtJ5XI4OOtK2utwSMEV/GeiMpVumfhYA4681+arfNHJbKuMSylGz6d278e+VFDTK6dCO8IhjzL+d8I/KcY8fHi4458q6W1ukaqkaKiKMKqgAAeQAHAFeby7SJdztgZwPMk+gA5J9hXOz1KKUsFbxLyysCpAPQkEA4680HRbOMSNKI0EjABnCjcQOgJ6kD0qD1EqZGXVtMExVj3VzDAZFZPIEDLq3qORVYO0ttye98Iz49rbDj0bG0/caYOsw71j35dgrBQCTtbODwOBwefKpY1x5YldH01ri6glW0+qWdqGMMbKEaSRht37F+FQpOM8kn8Lmsf8A/prXg97lehYKxUHphmxtU/M13udRWOR98iCNIe8YYOQMtliem3A+fBpEt07cW6SKUdFZTwVYAg/MHrWNbdjNPjcSJY26sDkHu14PqOMD7qag1+3d1RXOWOEJVgrH0ViNrH5GvV5rUMT92zEvjJVVZyoPQttB2j51SWxoAVlar2Ys7lg89rDI4GNzICcemepHtTlhqEU4YxOHCttJHkcBsfgwP31nz300szw2+xVix3srjdhiNwRVBGTtIJJOBkdaEtno9baXBGVMcEaFF2IVQAquclRgcLnBxXWGzjR3kWNFeTHeMFAZ8DA3HqcDgZrLS+mhlSO4KOkp2xyoCuGwTtZST1AOGB68YHGdW3ukkXerZXJGfdSQf5g0NcNU0mC5XZPBHKvkHUNj3Geh+VeNJ0O2tQRb28cQPXYoBPzI5P30lcdoUE0CqSUlUtkIxyMArggfjTVzr0EbMrOcr8ZCswTz8TAELxzyaG30Z1HTobhDHNEkiHqrqGH4HzpXSeztpakm3tooiepRACfv64rveapFEqs7jD/BtBYtxnwhck8c8Vzi1uBo3lEmFj/ObgQU4z4lIyOOelDb6NGyj7zvu7TvduzvNo3bc527uu3POOlF1ZRybe8jR9jB03KDtYdGGejDyI5pAdo7bJHe44yCVIDD9kkYfqOmetM2GqxTbtjcp8QYFSvmMhgCBjzommbiBZFZHVWRgVZWGQwIwQQeCCPKvxbdAmwIoQDAXAxjpjHTHtSceuQMQA/xHCsVIVj5AMRg/jzXp9XhEndF/FuC9DgMRkKWxgMRjjOeR60Clt2SsY3EiWUCsDlSI18J9V4wp+Vat1bJKjJIiujDDKwBBHoQeDSPaO/aC3eVMblK4z05dVP8iaNbv2i7jbj8pOsbZ9CGzj34ottr90nQLW13G3t44i3xFFAJx0BPXHtTV7ZRzLsljSRMg7XUMMg5BweODzXBdXhMndb/ABbtvQ43AZK7sY3Y8s1zn163R2QycqcOQrEIf2mAIX7zQ2tICuF7YxTALLEkgDBgHUMAw6EZHBHrWZc9oIw0DLIphkMgZ/dPDge+7I96atdZilLKjHeq52spU49cMASM+dEedV7P2tyQ09tFIw4BZQSB6Z649ulOJaRiPuhGgjA27Ao249MdMe1IWOsL9WgllIDSopwoJJJGTtUZJp2yv45c7GyVOGBBBU+4PIou0ppfZy0tmLwW0UbEY3KgBx6A+Q9hxTOpaZDcJsnhSVP1XUMPnz0NK69qDRd0AyoHfa0rjKp4SRnkckgKMnHNe9Cv2miDPgMWYAjgOqsVDqDzgjB++htful6FbW2TBbxRk/EVUAn5nqfvr91XRLe5AE8Ecu34dygkfI9RWf2gubmKSLu5YwssqxgNGSVyrEnO8Z5Xpgdact9VRW7mSZWmX85tUgDjdk9Qo245JobfZq306FIu5SJFiAx3YUBcem3GKV0vs7aWzF4LaKNiMFlUA49AfIew4rwvaW2xnvcLjIYqwVsDPhYjDcema63euQRsUZyXABKKrM2D0OFBOPehtNxWUau8ixoskmN7hQGbAwu49TgcDPSiWyjZ0kaNGkjzscqCy5GDtPUZHBxS41iHuhMJAUY4BAJJbONuMZ3ZBGMZ4Nfja3AEWQyhVZigLZHiAJKkHkHCng+lE01eWkcqlJY1kQkEq6hgSCCODxwQCPcCv25tkkQpIiuhGCrAEEehB4NJ2etwyv3auQ5GQrKylgOpXcBu+6vM2v26uyGTlThyFYqp9GYDap+ZoPGndmLOB+8htIUcdGVBkD0BxkD2FPz2cbsjPGjNGcoWUEqcYypPQ48xScmvW6qrmUYfcEwCdxU4YAAZJzXufWoUJUucr8eFYhfPxEDC8etF2n2UEEEZB4IPnSv+GQdz3Hcx9zjb3WwbMem3GMe2K5XWswR7d0g8a7kAyxYcfDjOeo6Vxm16IwSyxsSYwcgq2Q2MgMuNw/DpRGqigAADAHAA8q/aS0e976FJOcsoJ4I5wCeD5U7QFS9xYSOLtkUiRJ1lhyMZZYo+AfQ+JD8zVRRQSKwPJCLho3Ek9xE+0jxJGrrsUjHGFyx9CzU3YXq2rTRzI4ZpWdXCMwkDHK4Kg8gYXB58PpVHRQQv1B5YyqpLb77xyCBhkBjPi46ZPX5kZzWlPuNukXcd28U8IZUU7cCVDuT1THPtznpVRRQZOgwbWuTtxuuGOcY3eFAD79MZ9qxbWJoRbytE5jiedSoUkpuk8DhcZwACOB0f0qwpPUdPWbb4mRkOUdDgg9PkRjyIIoMSa9Sa9tWSNiFEg7wqV6qPCMgEjzJ6dKZ7UPte0kKuVScltqlsDupBnCgnGSB99PWelhZO9eR5ZMbVZ8eEHBIAUADOBk9eBWhQTGqTmV4Z42mWOPerkRHcCwQhtrrkjAIyB9r50td2LXPe93JM7dw6K7qEUl8eH4Qx6deg+dWFFBKatqqS2csKW8pkMTL3JjYbTtI5ONuB6g8445xTWjQEXLsUI/6LCoJB6gy5GfXpkfKqGigntOtf9m92U5MLgqV5JIbOR6msrUraRopvybknTVX4Sct48r05b261bUUGJ2igJt4wqElZoSAB0xKnPHTAz91L2d4trJOsyODJKZFdUZg4IAAyoPiGNuD5AYqjrMm0jxtJHNJEX+MLggkDGcMDg44yMZwKDP7HHJvT3ZjDXZIUjB/Mw8keRPXFfsbmznnLo5hncSiRVLbH2qjKwGSBhVIOMcnNbOn2KwpsTPUkknJZickk+ZpmgnbiY3ksIjRxDFIJXkZSoYqDtVQcE8kEnGMD345afqIt45IHjl7wPIVVUY7wzsylSBjkEDk8HOap6KCX0eBwNPyjArEwbg+E7F4Pp99e9Mv1tozDLHIJAzHwxs3e7mLBlIGCTnnPQ5z61S0UEwn5CWKZ7cpGYdgVBv7k7t2CFHAIwCQMDb8qV1oG5W5ljifZ9WMeShBlYnIAUjJCjPOOd5xVjRQYus2+Xs8JkLMCeM7R3b8+wzj+VKa7YSSy3CxghntNoboCd7eHPToSPvqlooJC5/LRiLvLli+FMXdKpXkcligCheuQfLiulwxSYiES940674XTckgyoaUNjC+HxZz1XkZNVdFBk9qrR5bWVEG5sAhfXawbA9zjFZ17fC7ktkiSTwTCSQsjKECq3B3AckkDAqnooJRWKzBYRIC1wTJA6ZUAk7pVbGF/XGDgk4wCTXXRr9baP6vLHIJFZshY2YSZYtuUgYOQcn0Oc1TUUEDpcTRx2LtauBHPcsyBcmMNJLtbHnwR08jkZ4rauLkXU8BhV8RF2eQoVGDGyBBuA3EsQSB02+uKpKKCLs7eSNbSRmljUWyxkqm4o3BO5SpIB9cfZ5rW0SLdO8u6VxsCb3UIG5J4AUE49TxycVvUUE32ijjMyi6RntihwApZe8z1cKDzjG0noc+eKW7MiVZ8zJKVZSltI45EaknEgxlWPByeoC5weKraKDE7SxMzWm1ScXSk4GcDZJyfQdOaRv7B5P8AEAqEl2jIBGO8CpGSoJ4IIDL6c1U0UEn2h1RJ7WSKOCV3K/AYmGzGDk5GMjqMdcDFammwEXVwxUjKRANjrgNxnzrYooJOWBR3+9JVX63uR4wcxkxr+UHHK5LKcA/Ec8ZpS9ncpbM8ZlAvsodm1pFEUmH28eLr6Z2gjrVvS93ZrIYy2cxvvXHrtZefbDGgw768W6eBIUcskodnZGURhc55YDxH4dvuc140XUFt4RbyxSCVMggRswkJJO5SBg7upyeMnNU9FBG9nLRh9S3Qsmz6z4SPgzJwPbgnHqOlerLfArpJNOjh3OFiDB9zswKnYckg9Ccjn0qwooJbRtPMc9tlHAW2lPjAOwtLEwUlRtBwWAA8gQOBTN5C3fXZCnDWqgEA8n8rwPU9P5VQUUCmkKRBECCCI1yD5eEU3RRQf//Z">
            <a:extLst>
              <a:ext uri="{FF2B5EF4-FFF2-40B4-BE49-F238E27FC236}">
                <a16:creationId xmlns:a16="http://schemas.microsoft.com/office/drawing/2014/main" id="{EED19A6E-6F5B-224B-8667-A4863758A3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0" y="1"/>
            <a:ext cx="50673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ヒラギノ角ゴ ProN W3" panose="020B0300000000000000" pitchFamily="34" charset="-128"/>
              <a:cs typeface="ヒラギノ角ゴ ProN W3" panose="020B0300000000000000" pitchFamily="34" charset="-128"/>
            </a:endParaRPr>
          </a:p>
        </p:txBody>
      </p:sp>
      <p:pic>
        <p:nvPicPr>
          <p:cNvPr id="67587" name="Picture 6">
            <a:extLst>
              <a:ext uri="{FF2B5EF4-FFF2-40B4-BE49-F238E27FC236}">
                <a16:creationId xmlns:a16="http://schemas.microsoft.com/office/drawing/2014/main" id="{E3D9815C-7B62-B34D-BE5B-58681B0BE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2425701"/>
            <a:ext cx="6748462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3DA9368-BC28-4A47-94F4-5A0BD102D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1466850"/>
          </a:xfrm>
          <a:prstGeom prst="roundRect">
            <a:avLst>
              <a:gd name="adj" fmla="val 16667"/>
            </a:avLst>
          </a:prstGeom>
          <a:solidFill>
            <a:srgbClr val="0096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200" b="1" dirty="0">
                <a:solidFill>
                  <a:srgbClr val="FFFFFF"/>
                </a:solidFill>
                <a:latin typeface="Arial Rounded MT Bold" panose="020F0704030504030204" pitchFamily="34" charset="77"/>
                <a:ea typeface="ＭＳ Ｐゴシック" panose="020B0600070205080204" pitchFamily="34" charset="-128"/>
                <a:sym typeface="Gill Sans" panose="020B0502020104020203" pitchFamily="34" charset="-79"/>
              </a:rPr>
              <a:t>THE MULTIPLE CONTEXTS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200" b="1" dirty="0">
                <a:solidFill>
                  <a:srgbClr val="FFFFFF"/>
                </a:solidFill>
                <a:latin typeface="Arial Rounded MT Bold" panose="020F0704030504030204" pitchFamily="34" charset="77"/>
                <a:ea typeface="ＭＳ Ｐゴシック" panose="020B0600070205080204" pitchFamily="34" charset="-128"/>
                <a:sym typeface="Gill Sans" panose="020B0502020104020203" pitchFamily="34" charset="-79"/>
              </a:rPr>
              <a:t>OF OUR INTRO COURSES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8F215E-FE33-054C-A5E0-2A3E38485158}"/>
              </a:ext>
            </a:extLst>
          </p:cNvPr>
          <p:cNvSpPr txBox="1"/>
          <p:nvPr/>
        </p:nvSpPr>
        <p:spPr>
          <a:xfrm>
            <a:off x="975360" y="4795520"/>
            <a:ext cx="1098582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i="1" dirty="0"/>
              <a:t>and understand who your students are in those contexts</a:t>
            </a:r>
          </a:p>
        </p:txBody>
      </p:sp>
    </p:spTree>
    <p:extLst>
      <p:ext uri="{BB962C8B-B14F-4D97-AF65-F5344CB8AC3E}">
        <p14:creationId xmlns:p14="http://schemas.microsoft.com/office/powerpoint/2010/main" val="41685674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6E80D-C230-864A-A9F4-4409F1AB7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313" y="1666411"/>
            <a:ext cx="11501157" cy="1143000"/>
          </a:xfrm>
        </p:spPr>
        <p:txBody>
          <a:bodyPr/>
          <a:lstStyle/>
          <a:p>
            <a:br>
              <a:rPr lang="en-US" b="1" dirty="0"/>
            </a:br>
            <a:br>
              <a:rPr lang="en-US" b="1" dirty="0"/>
            </a:br>
            <a:r>
              <a:rPr lang="en-US" b="1" dirty="0"/>
              <a:t>KEY QUESTION:</a:t>
            </a:r>
            <a:br>
              <a:rPr lang="en-US" sz="1800" b="1" dirty="0"/>
            </a:br>
            <a:br>
              <a:rPr lang="en-US" sz="1800" b="1" dirty="0"/>
            </a:br>
            <a:r>
              <a:rPr lang="en-US" b="1" dirty="0"/>
              <a:t>When students complete the intro course, </a:t>
            </a:r>
            <a:br>
              <a:rPr lang="en-US" b="1" dirty="0"/>
            </a:br>
            <a:r>
              <a:rPr lang="en-US" b="1" dirty="0"/>
              <a:t>what should they know, understand,                 and be able to do?</a:t>
            </a:r>
          </a:p>
        </p:txBody>
      </p:sp>
    </p:spTree>
    <p:extLst>
      <p:ext uri="{BB962C8B-B14F-4D97-AF65-F5344CB8AC3E}">
        <p14:creationId xmlns:p14="http://schemas.microsoft.com/office/powerpoint/2010/main" val="207986801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ture of the African American Past conference logo">
            <a:extLst>
              <a:ext uri="{FF2B5EF4-FFF2-40B4-BE49-F238E27FC236}">
                <a16:creationId xmlns:a16="http://schemas.microsoft.com/office/drawing/2014/main" id="{09DBC5BA-8940-7F4D-AF9C-54F88604D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/>
          <a:stretch/>
        </p:blipFill>
        <p:spPr bwMode="auto">
          <a:xfrm>
            <a:off x="2841019" y="1642585"/>
            <a:ext cx="4028141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3 framework">
            <a:extLst>
              <a:ext uri="{FF2B5EF4-FFF2-40B4-BE49-F238E27FC236}">
                <a16:creationId xmlns:a16="http://schemas.microsoft.com/office/drawing/2014/main" id="{86158FED-06E9-A04D-81FD-056C19D446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77"/>
          <a:stretch/>
        </p:blipFill>
        <p:spPr bwMode="auto">
          <a:xfrm>
            <a:off x="0" y="4377471"/>
            <a:ext cx="3824855" cy="245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Tuning education">
            <a:extLst>
              <a:ext uri="{FF2B5EF4-FFF2-40B4-BE49-F238E27FC236}">
                <a16:creationId xmlns:a16="http://schemas.microsoft.com/office/drawing/2014/main" id="{D25CD84C-7556-1147-821D-56929C4290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22" t="-667" r="41316" b="667"/>
          <a:stretch/>
        </p:blipFill>
        <p:spPr bwMode="auto">
          <a:xfrm>
            <a:off x="-273810" y="1558403"/>
            <a:ext cx="2929208" cy="188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405B3C-7FC6-CB4A-85CB-70696948BD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3526" y="5744722"/>
            <a:ext cx="5212095" cy="1083703"/>
          </a:xfrm>
          <a:prstGeom prst="rect">
            <a:avLst/>
          </a:prstGeom>
        </p:spPr>
      </p:pic>
      <p:pic>
        <p:nvPicPr>
          <p:cNvPr id="1036" name="Picture 12" descr="Image result for degree qualifications profile">
            <a:extLst>
              <a:ext uri="{FF2B5EF4-FFF2-40B4-BE49-F238E27FC236}">
                <a16:creationId xmlns:a16="http://schemas.microsoft.com/office/drawing/2014/main" id="{09892AFD-6115-EB45-8EC1-FC7F9A2D5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106" y="1834914"/>
            <a:ext cx="2879148" cy="149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8D5417-DF5C-6242-9944-4A385C85A0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36" y="3767285"/>
            <a:ext cx="6613517" cy="731563"/>
          </a:xfrm>
          <a:prstGeom prst="rect">
            <a:avLst/>
          </a:prstGeom>
        </p:spPr>
      </p:pic>
      <p:pic>
        <p:nvPicPr>
          <p:cNvPr id="1038" name="Picture 14" descr="Image result for reacting to the past">
            <a:extLst>
              <a:ext uri="{FF2B5EF4-FFF2-40B4-BE49-F238E27FC236}">
                <a16:creationId xmlns:a16="http://schemas.microsoft.com/office/drawing/2014/main" id="{8900C05D-C000-1049-B4FD-65BB9B0AD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4" t="35716" r="14702" b="35285"/>
          <a:stretch/>
        </p:blipFill>
        <p:spPr bwMode="auto">
          <a:xfrm>
            <a:off x="4336698" y="4673679"/>
            <a:ext cx="4358128" cy="103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ACD455-10C6-5D46-A2DF-12B94D780920}"/>
              </a:ext>
            </a:extLst>
          </p:cNvPr>
          <p:cNvSpPr txBox="1"/>
          <p:nvPr/>
        </p:nvSpPr>
        <p:spPr>
          <a:xfrm>
            <a:off x="9303888" y="3428370"/>
            <a:ext cx="2775618" cy="193899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5 C’s of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Historical Thinking</a:t>
            </a:r>
          </a:p>
        </p:txBody>
      </p:sp>
      <p:pic>
        <p:nvPicPr>
          <p:cNvPr id="1040" name="Picture 16" descr="Logo of the American Historical Association">
            <a:extLst>
              <a:ext uri="{FF2B5EF4-FFF2-40B4-BE49-F238E27FC236}">
                <a16:creationId xmlns:a16="http://schemas.microsoft.com/office/drawing/2014/main" id="{F667F604-4143-1D47-B897-83434855D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363" y="-62470"/>
            <a:ext cx="3104449" cy="155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212868-9D46-8140-8368-E15C7F3B761A}"/>
              </a:ext>
            </a:extLst>
          </p:cNvPr>
          <p:cNvSpPr txBox="1"/>
          <p:nvPr/>
        </p:nvSpPr>
        <p:spPr>
          <a:xfrm>
            <a:off x="4532938" y="-79905"/>
            <a:ext cx="6314742" cy="1569660"/>
          </a:xfrm>
          <a:prstGeom prst="rect">
            <a:avLst/>
          </a:prstGeom>
          <a:solidFill>
            <a:srgbClr val="0F2933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TEACHING &amp; LEARNING </a:t>
            </a:r>
          </a:p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INITIATIVES</a:t>
            </a:r>
          </a:p>
        </p:txBody>
      </p:sp>
      <p:pic>
        <p:nvPicPr>
          <p:cNvPr id="17" name="Picture 18" descr="Image result for scholarship teaching learning">
            <a:extLst>
              <a:ext uri="{FF2B5EF4-FFF2-40B4-BE49-F238E27FC236}">
                <a16:creationId xmlns:a16="http://schemas.microsoft.com/office/drawing/2014/main" id="{FB59460B-BC98-6542-B9A4-B592962F7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3"/>
          <a:stretch/>
        </p:blipFill>
        <p:spPr bwMode="auto">
          <a:xfrm>
            <a:off x="6926691" y="2307628"/>
            <a:ext cx="2319665" cy="18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6162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Content Placeholder 2">
            <a:extLst>
              <a:ext uri="{FF2B5EF4-FFF2-40B4-BE49-F238E27FC236}">
                <a16:creationId xmlns:a16="http://schemas.microsoft.com/office/drawing/2014/main" id="{376B7C3B-0751-D140-89C5-D869E7A28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72" y="1705055"/>
            <a:ext cx="10060178" cy="2630488"/>
          </a:xfrm>
        </p:spPr>
        <p:txBody>
          <a:bodyPr/>
          <a:lstStyle/>
          <a:p>
            <a:pPr marL="0" indent="0" algn="ctr" defTabSz="914400" eaLnBrk="1" hangingPunct="1">
              <a:spcBef>
                <a:spcPct val="0"/>
              </a:spcBef>
              <a:buNone/>
            </a:pPr>
            <a:r>
              <a:rPr lang="en-US" sz="5400" b="1" dirty="0"/>
              <a:t>  “my course”  ➙ “our curriculum”</a:t>
            </a:r>
          </a:p>
          <a:p>
            <a:pPr marL="0" indent="0" algn="ctr" defTabSz="914400" eaLnBrk="1" hangingPunct="1">
              <a:spcBef>
                <a:spcPct val="0"/>
              </a:spcBef>
              <a:buNone/>
            </a:pPr>
            <a:endParaRPr lang="en-US" sz="4000" b="1" dirty="0"/>
          </a:p>
          <a:p>
            <a:pPr marL="0" indent="0" algn="ctr" defTabSz="914400" eaLnBrk="1" hangingPunct="1">
              <a:spcBef>
                <a:spcPct val="0"/>
              </a:spcBef>
              <a:buNone/>
            </a:pPr>
            <a:r>
              <a:rPr lang="en-US" sz="5400" b="1" dirty="0"/>
              <a:t>make the implicit explicit</a:t>
            </a:r>
          </a:p>
          <a:p>
            <a:pPr marL="0" indent="0" algn="ctr" defTabSz="914400" eaLnBrk="1" hangingPunct="1">
              <a:spcBef>
                <a:spcPct val="0"/>
              </a:spcBef>
              <a:buNone/>
            </a:pPr>
            <a:endParaRPr lang="en-US" sz="4000" b="1" dirty="0"/>
          </a:p>
          <a:p>
            <a:pPr marL="0" indent="0" algn="ctr" defTabSz="914400" eaLnBrk="1" hangingPunct="1">
              <a:spcBef>
                <a:spcPct val="0"/>
              </a:spcBef>
              <a:buNone/>
            </a:pPr>
            <a:r>
              <a:rPr lang="en-US" sz="5400" b="1" dirty="0"/>
              <a:t>intentionality</a:t>
            </a:r>
          </a:p>
          <a:p>
            <a:pPr marL="0" indent="0" algn="ctr" defTabSz="914400" eaLnBrk="1" hangingPunct="1">
              <a:spcBef>
                <a:spcPct val="0"/>
              </a:spcBef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F6E3C-40EF-5B45-8B67-06882F9CCBE6}"/>
              </a:ext>
            </a:extLst>
          </p:cNvPr>
          <p:cNvSpPr txBox="1"/>
          <p:nvPr/>
        </p:nvSpPr>
        <p:spPr>
          <a:xfrm>
            <a:off x="1170133" y="0"/>
            <a:ext cx="9275057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</a:rPr>
              <a:t>Big themes from big projects</a:t>
            </a:r>
          </a:p>
        </p:txBody>
      </p:sp>
    </p:spTree>
    <p:extLst>
      <p:ext uri="{BB962C8B-B14F-4D97-AF65-F5344CB8AC3E}">
        <p14:creationId xmlns:p14="http://schemas.microsoft.com/office/powerpoint/2010/main" val="3493717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DD98D2-56D6-4043-9C8E-5F1A6E55F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1349376"/>
            <a:ext cx="7167562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77"/>
              </a:rPr>
              <a:t>Like many college professors, I find the rhetoric of "outputs" and "outcomes" artificial, a fake metric that feeds the bureaucratic machine. Six or seven years ago, I mentioned this to an undergraduate class at Duke University. </a:t>
            </a:r>
          </a:p>
          <a:p>
            <a:pPr>
              <a:defRPr/>
            </a:pPr>
            <a:endParaRPr lang="en-US" altLang="en-US" sz="2800" b="1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77"/>
            </a:endParaRPr>
          </a:p>
          <a:p>
            <a:pPr>
              <a:defRPr/>
            </a:pP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77"/>
              </a:rPr>
              <a:t>I said: "You will not find any trite and clichéd ‘outcomes’ on my syllabus." </a:t>
            </a:r>
          </a:p>
          <a:p>
            <a:pPr>
              <a:defRPr/>
            </a:pPr>
            <a:endParaRPr lang="en-US" altLang="en-US" sz="1200" b="1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77"/>
            </a:endParaRPr>
          </a:p>
          <a:p>
            <a:pPr>
              <a:defRPr/>
            </a:pPr>
            <a:r>
              <a:rPr lang="en-US" altLang="en-US" sz="3000" b="1" dirty="0">
                <a:solidFill>
                  <a:srgbClr val="A6091B"/>
                </a:solidFill>
                <a:latin typeface="Arial Rounded MT Bold" panose="020F0704030504030204" pitchFamily="34" charset="77"/>
              </a:rPr>
              <a:t>One student responded: </a:t>
            </a:r>
            <a:r>
              <a:rPr lang="en-US" altLang="en-US" sz="3000" b="1" i="1" dirty="0">
                <a:solidFill>
                  <a:srgbClr val="A6091B"/>
                </a:solidFill>
                <a:latin typeface="Arial Rounded MT Bold" panose="020F0704030504030204" pitchFamily="34" charset="77"/>
              </a:rPr>
              <a:t>"</a:t>
            </a:r>
            <a:r>
              <a:rPr lang="en-US" altLang="en-US" sz="3000" b="1" dirty="0">
                <a:solidFill>
                  <a:srgbClr val="A6091B"/>
                </a:solidFill>
                <a:latin typeface="Arial Rounded MT Bold" panose="020F0704030504030204" pitchFamily="34" charset="77"/>
              </a:rPr>
              <a:t>Will I find serious and meaningful ones?"</a:t>
            </a:r>
          </a:p>
        </p:txBody>
      </p:sp>
      <p:sp>
        <p:nvSpPr>
          <p:cNvPr id="38914" name="Rounded Rectangle 6">
            <a:extLst>
              <a:ext uri="{FF2B5EF4-FFF2-40B4-BE49-F238E27FC236}">
                <a16:creationId xmlns:a16="http://schemas.microsoft.com/office/drawing/2014/main" id="{327D62BF-A43F-A14E-A50F-7797259C4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1176338"/>
          </a:xfrm>
          <a:prstGeom prst="roundRect">
            <a:avLst>
              <a:gd name="adj" fmla="val 16667"/>
            </a:avLst>
          </a:prstGeom>
          <a:solidFill>
            <a:srgbClr val="FF26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1900" b="1">
                <a:solidFill>
                  <a:srgbClr val="FFFFFF"/>
                </a:solidFill>
                <a:latin typeface="Arial Rounded MT Bold" panose="020F0704030504030204" pitchFamily="34" charset="77"/>
                <a:sym typeface="Gill Sans" panose="020B0502020104020203" pitchFamily="34" charset="-79"/>
              </a:rPr>
              <a:t>“Professors Share: The Moment That Changed the Way I Teach,” </a:t>
            </a:r>
          </a:p>
          <a:p>
            <a:pPr algn="ctr"/>
            <a:r>
              <a:rPr lang="en-US" altLang="en-US" sz="1900" b="1" i="1">
                <a:solidFill>
                  <a:srgbClr val="FFFFFF"/>
                </a:solidFill>
                <a:latin typeface="Arial Rounded MT Bold" panose="020F0704030504030204" pitchFamily="34" charset="77"/>
                <a:sym typeface="Gill Sans" panose="020B0502020104020203" pitchFamily="34" charset="-79"/>
              </a:rPr>
              <a:t>Chronicle of Higher Education </a:t>
            </a:r>
            <a:r>
              <a:rPr lang="en-US" altLang="en-US" sz="1900" b="1">
                <a:solidFill>
                  <a:srgbClr val="FFFFFF"/>
                </a:solidFill>
                <a:latin typeface="Arial Rounded MT Bold" panose="020F0704030504030204" pitchFamily="34" charset="77"/>
                <a:sym typeface="Gill Sans" panose="020B0502020104020203" pitchFamily="34" charset="-79"/>
              </a:rPr>
              <a:t>(December 5, 2018), </a:t>
            </a:r>
          </a:p>
          <a:p>
            <a:pPr algn="ctr"/>
            <a:r>
              <a:rPr lang="en-US" altLang="en-US" sz="1900" b="1">
                <a:solidFill>
                  <a:srgbClr val="FFFFFF"/>
                </a:solidFill>
                <a:latin typeface="Arial Rounded MT Bold" panose="020F0704030504030204" pitchFamily="34" charset="77"/>
                <a:sym typeface="Gill Sans" panose="020B0502020104020203" pitchFamily="34" charset="-79"/>
              </a:rPr>
              <a:t>https://www.chronicle.com/article/Professors-Share-The-Moment/245266</a:t>
            </a:r>
          </a:p>
        </p:txBody>
      </p:sp>
      <p:pic>
        <p:nvPicPr>
          <p:cNvPr id="8" name="Picture 1" descr="https://www.chronicle.com/img/photos/biz/photo_90156_square_325x325.jpg">
            <a:extLst>
              <a:ext uri="{FF2B5EF4-FFF2-40B4-BE49-F238E27FC236}">
                <a16:creationId xmlns:a16="http://schemas.microsoft.com/office/drawing/2014/main" id="{47F3DE1B-B605-5E41-9EE3-5547E1778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6" y="1781175"/>
            <a:ext cx="1527175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3FB07B-8D04-AF4B-8FED-DE0A1D580ED3}"/>
              </a:ext>
            </a:extLst>
          </p:cNvPr>
          <p:cNvSpPr txBox="1"/>
          <p:nvPr/>
        </p:nvSpPr>
        <p:spPr>
          <a:xfrm>
            <a:off x="1594961" y="3911600"/>
            <a:ext cx="1759905" cy="103874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7030A0"/>
                </a:solidFill>
              </a:rPr>
              <a:t>Cathy Davidson</a:t>
            </a:r>
          </a:p>
          <a:p>
            <a:pPr algn="ctr">
              <a:defRPr/>
            </a:pPr>
            <a:endParaRPr lang="en-US" sz="750" b="1" dirty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en-US" b="1" dirty="0">
                <a:solidFill>
                  <a:srgbClr val="7030A0"/>
                </a:solidFill>
              </a:rPr>
              <a:t>Graduate Center</a:t>
            </a:r>
          </a:p>
          <a:p>
            <a:pPr algn="ctr">
              <a:defRPr/>
            </a:pPr>
            <a:r>
              <a:rPr lang="en-US" b="1" dirty="0">
                <a:solidFill>
                  <a:srgbClr val="7030A0"/>
                </a:solidFill>
              </a:rPr>
              <a:t>CUNY</a:t>
            </a:r>
          </a:p>
        </p:txBody>
      </p:sp>
    </p:spTree>
    <p:extLst>
      <p:ext uri="{BB962C8B-B14F-4D97-AF65-F5344CB8AC3E}">
        <p14:creationId xmlns:p14="http://schemas.microsoft.com/office/powerpoint/2010/main" val="41380418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ounded Rectangle 6">
            <a:extLst>
              <a:ext uri="{FF2B5EF4-FFF2-40B4-BE49-F238E27FC236}">
                <a16:creationId xmlns:a16="http://schemas.microsoft.com/office/drawing/2014/main" id="{6F691FD1-4D2E-B14F-AACB-757B818C9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1176338"/>
          </a:xfrm>
          <a:prstGeom prst="roundRect">
            <a:avLst>
              <a:gd name="adj" fmla="val 16667"/>
            </a:avLst>
          </a:prstGeom>
          <a:solidFill>
            <a:srgbClr val="FF26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1900" b="1">
                <a:solidFill>
                  <a:srgbClr val="FFFFFF"/>
                </a:solidFill>
                <a:latin typeface="Arial Rounded MT Bold" panose="020F0704030504030204" pitchFamily="34" charset="77"/>
                <a:sym typeface="Gill Sans" panose="020B0502020104020203" pitchFamily="34" charset="-79"/>
              </a:rPr>
              <a:t>“Professors Share: The Moment That Changed the Way I Teach,” </a:t>
            </a:r>
          </a:p>
          <a:p>
            <a:pPr algn="ctr"/>
            <a:r>
              <a:rPr lang="en-US" altLang="en-US" sz="1900" b="1" i="1">
                <a:solidFill>
                  <a:srgbClr val="FFFFFF"/>
                </a:solidFill>
                <a:latin typeface="Arial Rounded MT Bold" panose="020F0704030504030204" pitchFamily="34" charset="77"/>
                <a:sym typeface="Gill Sans" panose="020B0502020104020203" pitchFamily="34" charset="-79"/>
              </a:rPr>
              <a:t>Chronicle of Higher Education </a:t>
            </a:r>
            <a:r>
              <a:rPr lang="en-US" altLang="en-US" sz="1900" b="1">
                <a:solidFill>
                  <a:srgbClr val="FFFFFF"/>
                </a:solidFill>
                <a:latin typeface="Arial Rounded MT Bold" panose="020F0704030504030204" pitchFamily="34" charset="77"/>
                <a:sym typeface="Gill Sans" panose="020B0502020104020203" pitchFamily="34" charset="-79"/>
              </a:rPr>
              <a:t>(December 5, 2018), </a:t>
            </a:r>
          </a:p>
          <a:p>
            <a:pPr algn="ctr"/>
            <a:r>
              <a:rPr lang="en-US" altLang="en-US" sz="1900" b="1">
                <a:solidFill>
                  <a:srgbClr val="FFFFFF"/>
                </a:solidFill>
                <a:latin typeface="Arial Rounded MT Bold" panose="020F0704030504030204" pitchFamily="34" charset="77"/>
                <a:sym typeface="Gill Sans" panose="020B0502020104020203" pitchFamily="34" charset="-79"/>
              </a:rPr>
              <a:t>https://www.chronicle.com/article/Professors-Share-The-Moment/245266</a:t>
            </a:r>
          </a:p>
        </p:txBody>
      </p:sp>
      <p:pic>
        <p:nvPicPr>
          <p:cNvPr id="8" name="Picture 1" descr="https://www.chronicle.com/img/photos/biz/photo_90156_square_325x325.jpg">
            <a:extLst>
              <a:ext uri="{FF2B5EF4-FFF2-40B4-BE49-F238E27FC236}">
                <a16:creationId xmlns:a16="http://schemas.microsoft.com/office/drawing/2014/main" id="{E6EE2513-AE4C-9140-8268-5FC1742DB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6" y="1781175"/>
            <a:ext cx="1527175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3FB07B-8D04-AF4B-8FED-DE0A1D580ED3}"/>
              </a:ext>
            </a:extLst>
          </p:cNvPr>
          <p:cNvSpPr txBox="1"/>
          <p:nvPr/>
        </p:nvSpPr>
        <p:spPr>
          <a:xfrm>
            <a:off x="1594961" y="3911600"/>
            <a:ext cx="1759905" cy="103874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7030A0"/>
                </a:solidFill>
              </a:rPr>
              <a:t>Cathy Davidson</a:t>
            </a:r>
          </a:p>
          <a:p>
            <a:pPr algn="ctr">
              <a:defRPr/>
            </a:pPr>
            <a:endParaRPr lang="en-US" sz="750" b="1" dirty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en-US" b="1" dirty="0">
                <a:solidFill>
                  <a:srgbClr val="7030A0"/>
                </a:solidFill>
              </a:rPr>
              <a:t>Graduate Center</a:t>
            </a:r>
          </a:p>
          <a:p>
            <a:pPr algn="ctr">
              <a:defRPr/>
            </a:pPr>
            <a:r>
              <a:rPr lang="en-US" b="1" dirty="0">
                <a:solidFill>
                  <a:srgbClr val="7030A0"/>
                </a:solidFill>
              </a:rPr>
              <a:t>CUNY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810B18-A15F-7540-AFBD-351A3A2D0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1781175"/>
            <a:ext cx="7167562" cy="343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7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77"/>
              </a:rPr>
              <a:t>I realized that most students have no idea what they are supposed to be learning in a classroom beyond the "content" level – </a:t>
            </a:r>
          </a:p>
          <a:p>
            <a:pPr>
              <a:defRPr/>
            </a:pPr>
            <a:endParaRPr lang="en-US" altLang="en-US" sz="1400" b="1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77"/>
            </a:endParaRPr>
          </a:p>
          <a:p>
            <a:pPr>
              <a:defRPr/>
            </a:pPr>
            <a:r>
              <a:rPr lang="en-US" altLang="en-US" sz="27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77"/>
              </a:rPr>
              <a:t>nor do they know why the content is valid in and of itself nor what use or application or purpose it will have beyond the final exam. </a:t>
            </a:r>
          </a:p>
          <a:p>
            <a:pPr>
              <a:defRPr/>
            </a:pPr>
            <a:endParaRPr lang="en-US" altLang="en-US" sz="1400" b="1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54773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Content Placeholder 2">
            <a:extLst>
              <a:ext uri="{FF2B5EF4-FFF2-40B4-BE49-F238E27FC236}">
                <a16:creationId xmlns:a16="http://schemas.microsoft.com/office/drawing/2014/main" id="{376B7C3B-0751-D140-89C5-D869E7A28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72" y="1705055"/>
            <a:ext cx="10060178" cy="2630488"/>
          </a:xfrm>
        </p:spPr>
        <p:txBody>
          <a:bodyPr/>
          <a:lstStyle/>
          <a:p>
            <a:pPr marL="0" indent="0" algn="ctr" defTabSz="914400" eaLnBrk="1" hangingPunct="1">
              <a:spcBef>
                <a:spcPct val="0"/>
              </a:spcBef>
              <a:buNone/>
            </a:pPr>
            <a:r>
              <a:rPr lang="en-US" sz="5400" b="1" dirty="0"/>
              <a:t>  “my course”  ➙ “our curriculum”</a:t>
            </a:r>
          </a:p>
          <a:p>
            <a:pPr marL="0" indent="0" algn="ctr" defTabSz="914400" eaLnBrk="1" hangingPunct="1">
              <a:spcBef>
                <a:spcPct val="0"/>
              </a:spcBef>
              <a:buNone/>
            </a:pPr>
            <a:endParaRPr lang="en-US" sz="2800" b="1" dirty="0"/>
          </a:p>
          <a:p>
            <a:pPr marL="0" indent="0" algn="ctr" defTabSz="914400" eaLnBrk="1" hangingPunct="1">
              <a:spcBef>
                <a:spcPct val="0"/>
              </a:spcBef>
              <a:buNone/>
            </a:pPr>
            <a:r>
              <a:rPr lang="en-US" sz="5400" b="1" dirty="0"/>
              <a:t>make the implicit explicit</a:t>
            </a:r>
          </a:p>
          <a:p>
            <a:pPr marL="0" indent="0" algn="ctr" defTabSz="914400" eaLnBrk="1" hangingPunct="1">
              <a:spcBef>
                <a:spcPct val="0"/>
              </a:spcBef>
              <a:buNone/>
            </a:pPr>
            <a:endParaRPr lang="en-US" sz="2800" b="1" dirty="0"/>
          </a:p>
          <a:p>
            <a:pPr marL="0" indent="0" algn="ctr" defTabSz="914400" eaLnBrk="1" hangingPunct="1">
              <a:spcBef>
                <a:spcPct val="0"/>
              </a:spcBef>
              <a:buNone/>
            </a:pPr>
            <a:r>
              <a:rPr lang="en-US" sz="5400" b="1" dirty="0"/>
              <a:t>intentionality</a:t>
            </a:r>
          </a:p>
          <a:p>
            <a:pPr marL="0" indent="0" algn="ctr" defTabSz="914400" eaLnBrk="1" hangingPunct="1">
              <a:spcBef>
                <a:spcPct val="0"/>
              </a:spcBef>
              <a:buNone/>
            </a:pPr>
            <a:endParaRPr lang="en-US" sz="3600" b="1" dirty="0"/>
          </a:p>
          <a:p>
            <a:pPr marL="0" indent="0" algn="ctr" defTabSz="914400" eaLnBrk="1" hangingPunct="1">
              <a:spcBef>
                <a:spcPct val="0"/>
              </a:spcBef>
              <a:buNone/>
            </a:pPr>
            <a:r>
              <a:rPr lang="en-US" sz="6600" b="1" i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3 suggestions</a:t>
            </a:r>
          </a:p>
          <a:p>
            <a:pPr marL="0" indent="0" algn="ctr" defTabSz="914400" eaLnBrk="1" hangingPunct="1">
              <a:spcBef>
                <a:spcPct val="0"/>
              </a:spcBef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F6E3C-40EF-5B45-8B67-06882F9CCBE6}"/>
              </a:ext>
            </a:extLst>
          </p:cNvPr>
          <p:cNvSpPr txBox="1"/>
          <p:nvPr/>
        </p:nvSpPr>
        <p:spPr>
          <a:xfrm>
            <a:off x="497306" y="0"/>
            <a:ext cx="11694694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How might we apply our big themes?</a:t>
            </a:r>
          </a:p>
        </p:txBody>
      </p:sp>
    </p:spTree>
    <p:extLst>
      <p:ext uri="{BB962C8B-B14F-4D97-AF65-F5344CB8AC3E}">
        <p14:creationId xmlns:p14="http://schemas.microsoft.com/office/powerpoint/2010/main" val="2033879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4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2DB3F-3227-8346-84C1-711F7F9CE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E5ECC-9D4E-B941-926E-2B59814FB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FB58C1-7EA2-A044-8B90-829ADE7FAB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"/>
          <a:stretch/>
        </p:blipFill>
        <p:spPr>
          <a:xfrm>
            <a:off x="-134744" y="0"/>
            <a:ext cx="12326744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9B5B32-39BA-3E4B-8253-61BDF2863450}"/>
              </a:ext>
            </a:extLst>
          </p:cNvPr>
          <p:cNvSpPr txBox="1"/>
          <p:nvPr/>
        </p:nvSpPr>
        <p:spPr>
          <a:xfrm>
            <a:off x="105886" y="4200672"/>
            <a:ext cx="68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 Gen Ed</a:t>
            </a:r>
          </a:p>
        </p:txBody>
      </p:sp>
    </p:spTree>
    <p:extLst>
      <p:ext uri="{BB962C8B-B14F-4D97-AF65-F5344CB8AC3E}">
        <p14:creationId xmlns:p14="http://schemas.microsoft.com/office/powerpoint/2010/main" val="18847431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AutoShape 4" descr="data:image/jpeg;base64,/9j/4AAQSkZJRgABAQAAAQABAAD/2wCEAAkGBxMSEhUTExEVFhUXGCIbFhgYGSIdHxseIh0dGx0fIB8gHygiHh4xHiAaIjEkKSkrLy4uHR81ODMtNygtLisBCgoKDg0OGxAQGysiICUtKy0tLS0tLy0tLy0tLy0vLS0tLy0rLS0tLSstLSstLS0tLS0vLS0tLS0tLS0tLS0tLf/AABEIAFABqQMBIgACEQEDEQH/xAAbAAADAQEBAQEAAAAAAAAAAAAABAYFAwIHAf/EAEcQAAIBAwMBBgIFCgMECwEAAAECAwAEEQUSITEGEyJBUWEycQcUQoGRIzM1UmJydKGxsxVzsiW0wvAkNDZDRHWEwdHh8Rb/xAAXAQEBAQEAAAAAAAAAAAAAAAAAAQID/8QAJhEBAQEAAgIABgEFAAAAAAAAAAERAiESMUFRYaGxwfADEyJxgf/aAAwDAQACEQMRAD8A+41MRdtYDqLacwZJQMqxI2ucZ2jzzj+hqnr5bN2fW+1HVYi2yRVgeGQdY5FDlWH3/wAqlb4SXdfUqxuyevrf2y3CIyKzMNrYz4WK+XHlSvYvtA11G0cy7LqA7LiP0byYfssOQfnUd2K142WhJKqd5K0zxwp+tI0rKo+Waavh1fns/b6pRUfb9mL513zatOsx5xEiCJfbaVJYe+4Ul2a1O9fUbi0unA7u2GDGMKxLYEqg8gkY4PAINNTw95VRaa2sl3NaBGDQojluMEPnAHn5V70bVPrHffknj7qUx+MY34CnevqpzjPsag9G0Kb/ABe6T/ELjKRQsz4jy48XhbwYxx5AHk1u9ne0DCLUpriQsltdSAfsoscbBR95P40lXlwnw+ixoqG0nT7+/jW5uL2W1Eg3RwW4UbFPK73dWLHGCeBXfSNSubW8SxvJROsys1tPtCsSuN8bgcEgEEEf/jU8PqsqK+eaG99fTXcZu3hghuWQPGqmRuFOwFgQqqMHOCSX9qZSW6069t4Zbl7m1umMatKBvikA3KNygBgQD5U08Phq6oqM1XUbq7vHsrSUQRwqrXE+3c25uVRAeAcAkk5/lzy1nT76xhkngvZblUQmSKcKWxgktGyquGHUAg5ximnh9VFr+uLa9xuRm76dIRjHBdtoJz5CtavmWo3jzWGiyysWke7tmZj5kuMnivptInKYx7nX1S9isyjFpY2kDcYAU4IPnmtiojVv09Z/wsn+oUtBPfXV/e2yXJhgidD3iqC4BT4EyMDJyxYg+lNa8Pw+gUVA6gbvS5rdzdyXNpLKsMqzBS8Zc4Vw6quRk8jH/wBMdqNRkfUYbE3TWsLwmTvE2h5X3Fe7VnBUYGGwBk5FNTwW1ZPZ7XFu43kVGUJK8ZBxyUbaTx5Gs7T9Kve7mglvH2hwbe4Xb3pTqQ4K7c54zjkGsD6LdMkWOWU3czKtzOpiITaxDEbjhd24nnrjPlTTxmXtVQ9ogbGS9aCRBGkjmNhh8RlvX1C5HsRWlpd4J4Y5QCBIgYA9RkZr53I1xeaFLO93KrLFdFwoXEqq0qhWyp42qBxg0ykc9poslwt5M7fVVaMMExGQB8OFH889Kmr4T7votFL6c5aKNickopJ9yBUxaXM89/qNt9YdERYu6KgZjLICxGQRnPrmqxJrZ0XW1uXuUVGU28piYnHiOAcj25rWr5j2MsXhn1GZ7+bZb3LGUEJiQLGGLP4cg4/Vx0rV0q2u9SQXUt5LaxSDdDDBsDBPss7srZYjnAAxmkrfLhIuaKjdOv7mzvIrO5m+sRXAb6vOQFcOoLGN8cHw5IIx0xVVqETPFIiSGNmQhXAyVJBAYA8HB5xTWbxxl6P2kW6mkSKGUxRllacgCMupAKrzubz5xjg81uV8t7FXsljpr3ck7SRK8qrAEUFpDOVXDdclvLoNx9KobbSNTmXvZdREEhGRFFErIn7LFvE/4ikrXLhNWNFS/ZnXJ3ee1uggubcAlkBCyowJSRQenTBHkQflWX2Eur+9jS4muQkSyOAioMzBZGGWY/CPs4A+znPNNTwXlFFFVgUUUUBRRRQFFFFAUUUUBRRRQFFFFAUUUUBRRRQFFFFAVD9l/wBM6p+5B/R6uKzLLUoHuJ4Ux30QUy+HHDZ2+LHPQ1GpeqwO2mnSQSLqdqpMsQ23EY/76Hqw/fXqpqN7PWMkuhW00CGSS2ujcInm+yViV489pPFfZK8Qwqg2qoUegGB+ApjU/qZMT1l2806SLvPrsKceJJHCOp9ChOc/dU92T1X61rVzKI2RDaoItwwWQPw+DyATnGfLFW8uj27P3jW8Rf8AWKAn8cU2IVDbto3YxnHOPTPpTE8uMlyJHR/01f8A8PB/x1laFpZurXWbcHBku5VU+h7qLGfbOK+hiJQxYKNx6nHJ+ZojiVc7VAycnAxk+p9TTDz/AF9kf2W7aW3cJFdSpa3EShJYp2EZBUYyu4gMpxnIzSyX66lqVu9vl7azDs8wB2PI67AiHo2FJJI9RVje6XDNgywxuR0LKD/UUxFEqAKqhQOgAwB91MPKe5Ej9HHXUf8AzCT+3FX72+/P6X/HL/bkre0zUoJJJ4ovjhcCYBceJhkc+Zx50+8StjKg4ORkZwfUehp8C3/LUIb9dM1O4a48FtebHScjwLIo2lGP2cjBBPH86b7V9srb6tLFazR3NxJGwjSFhJjKnLttJCoB4iSR0qvnhVwVdQynqCMj8DXC00uCIERwxoD12qBn54FMXynux81b9F6H/E2v+sV9Vrl9WTCjYuFOVGBgEdMeldaRnly1Easf9vWf8LJ/qFdeyB/2jqv+ZF/bNb2t6ra2iia4dE+ypIyx/ZUAFmPsKw07eWaks8NzCrdZXtnVT6Ett6e5qNzbOo/PpR/6rD/Fwf3BXbtHqVm9wLK+hjCPHvikmxsY5IKBj0cYBxnPIqjieKdFdSkiHDKRhgfQg9K/byzjlXbLGrr6MAR/OqzLnVRX0eFVub2G2laWxjKdyxbequR40Rj1UceZxTP0Z/8AVbj+LuP7hqut7dI1Coiqo6BRgfgKT0/UIGlmgjwHhI70BcAFxuHscimF5bqG0H/s3c/5N5/rnrZuNPe40PuYxl3tAEHqdgIH3nj76rVgQLsCKFOcrgY568dK9IoAAAAA6AUw8/zqS7N9ubJrWMy3MUMiIFlilcI6MowRtYg9fxrP7DagLjUtRmVWCuIim4EFlCbVbB5AOMj2Iqyn0i3dxI8ETOPtFAT+OKaWJQSQoBPUgcnHSmHlO8ntB9n7D6wNbgzjvbiSPPpuiC/+9ZHZm20oRLDehLe6iG2ZJZmjyRxuXc4DKeoxX1NIlXJCgZOTgYyfU+ppe+0uGbHewxyY6blB/rUxr+4idAtdOlvVFnbd6sHia6EjGNH6BUJJDt644Ar6A/Q14ggVF2oqqo6BRgfgK6VZGOXLXy3S9MkuNDIhG6WO5klRf1jHcs235kAge+KrdP7dWEkW9rqKJgPHHK4R0PmCrEHrx05qiiiVRhVCj0AxS1xpMDtveCNm/WKAn8cUxbyl9pTs25u7y61BVKwGJYLdiCO8ClmZ8H7O5iAfPFM/RT+jIf35v94lqtCgDGOPSvMUSqMKoUegGB6/1piXlr3RWX2h7QW9jGJbiTYhYKDgnk+w/rWkjggEHIIyDVTHqiiiiCiiigKKKKAooooCiiigKKKKAooooCiik9W1GO2heeUkRxjcxAzgfIcmgcorxFIGUMOhGR8jzXugKiuzP6Y1P9yD+klWtQeh3kcesal3kiJlIMbmAzw/rUrfH1VH2m1z6qiBIzLPM/dwRA43Ngnk/ZUAEk+QFZ0sOropkE1pKw57gRsgP7KyFyQfcjHsKyfpBWOV7O675zBbu63DQP4o1kVQHJXnAK4Psxpq50ezjiMz6ndCIDdv+ttjHtzz91RqSSQ8e2sP1D67sfrs7rHj73ds7vH627iuEEesuBKZbOMnn6uY2YD9lpA2d3uBj2NYF/pSx6bFc20NxtS6W8eOY7pXAYFjjJ5I8QHrV3adoLWSITpcRGIjdu3AAD3z0++hZJ6YfY/tRNd3V3BLCIvq4j8HVg7Bt4LZwy8AggDg0t2J12/1BI5yIYoVYrJ4SWlIJB2DcQig4GTkkg9PNbsHqYudT1KZVIRlg7skY3LiTDYPOD1HtitD6Jf0ZD+9J/cakXlJJevl+Cula7qF69xHAIIRBO8bTOjNnB8Kqm/lguCzEgcjA9HdJ1q7hvFsr7unMqF7eeJSofbjejKScMMg5HGDXj6Nfhvv4+b/AIaO1X6U0r96f+2tPgXPKzP5j3aa/IX1UbIh9V/NkKct+SL+Pnxc+mOKU0XUNUv7eO4je3tkZQVDRmRn45bG8BFJ6Dk45z5UpY/nNf8A+f8Aw5qj+j79G2f+Qn9KQ5SSb/r8OXZXX5ZXuLe7REuLcjeUzsdGGVdc8jocg9Kz7HVtQ1DMtoYbe1yRFJKhkebBxvChgFQ+WeT1rmlsZdW1GMHBezjUH0zvGaY+jnWIhaR2sjLHcWyiKaJjggrwGGeqkcgjiiWSdyfIvN2nvYLy0s7iKLM0hHeoG2OgQk7QWyjhgMg7hgjHtdV877Ta3FNqmmxRESCOdu8kXlVYxthN3QtjJI8uPWvolWM856QnZaBb2/vL2Ub/AKvKba3U9IwqqzsB+sSw5q5dAQQQCD1B5BqCtLwaVfXCXHgtLuTvopj8CSEBXRz9knCkE8VXXuuW0MZlkuIlQDJYuP8Ak/IUi85bUr2cQWOpXNhHxBJELqFPKMlijgeikrnFbnYbWJLyyiuJQgd92dgIXh2UYBJPQDzrG7JxPeXlxqTxskbRiC1DjDGNSWLkdQCxOAeaPov1COO0NpI6pPbSOkiMcEeNmVsHqpUg5+dSLymy/Ppp3usz/wCI/U4+7CtaNKrMpJEm8oucMMp0yOD7ipzsvDf/AOJ335a1yGh7/wDIv4hs+x+V8J28ZO7n8KbtdSjn17MTbkSzZC45UuJMsAehxuXOPM48qd7MfpTU/nD/AG6Lep/x7utburm4lt7ARKsB2zXEoLAPjOxEBG4gYyScCvKate2ksSXojmhlYIs8KFSjn4RIhLeE/rA8eYHWluyF2lnc3dnOwjke4aeEscCVHC8gngkEEEdRxWzqXaeJJoraMd/NIw8CEHYnnI56Ko/E+VEs7yQrq2u3Ely1nYpGZEUNPNLkpFu+FdoILuRzjIABGfSlLzVr/T9sl4Ybi1LASSRIY3iycBipYhkyRnGCPeuel3S2Wp3cdwQgu2WWCRuFfCbWTd0DAjOPSu30javG1o9pGyyXF0vdRRqcnxcFjjooGSSfShJ3Jj1rfaK6F+llbJE3e2/eK75wnjIZ2w3iXAGFAySRyB0T1HX9Q0+SNblYrpJzshaFTGwlPwKwLEbSeN3l710tYCmtQoTkrpoUn5S4pj6Qvi07+Pi/rRetkwtrV/qtnEbuR7aaJPFNCkbKyp9oo5c5IHPI5wa2dc7R91HD3Efez3JAt484B8O4sx8lC5JPtXTt3+jb3+Fl/ttUbr1kAml3Urypbxxd3M8TFWj3ou1yRzt3AA+zUvScc5e1FOmrxKZRLazsBkwCNo93sjlzhvTcCD7V41LtnmwhubdRvnkWJBLkCNyxRu86fCQwxkZx15pe/wBJs4YjPJqV0IwM7vrbHPpjB5J8gOtc4IrC30+KOe3mFtdS8ifDFGkOQ0h3eDJwc5yCfI0Omzpcl/HcLFcd3PC6EiaNNndsMeFgWOQecEdMc1RVA2sZstRtbe2uZJYJ1fvIHfvO7CoWV1Y5ZRnC4Jwc/Kq3tDqqWltNcP8ADGhb5nyHzJwPvqxnlO5iWv7VdS1KSJxut7OIowPQzSrg/PbGfxb2p36OL1jbtaynM1nIYXz1Kj8233pt588Vj9kuyN4LcSnUZoJLgmaVEjjIDPzjLKTwMDr5V4js5dM1SGWW5eeO+/Iyu6qpEij8kSEAHQbc+/tU+rdy7x1sz6rd3F5cW1rJDCLYLuaRC7OzqHGBuGEAIGepPpXS/wC0s9vprXM9uEnQhCmfCWMgjVs+SHIb1A461wv7SxvbmZWMkF3b4Uyq/dOVI3KwIbxp+8OOaS0XX1Omyvf5uYFnaAy7ARJHv2B2HA2gnBb2z60TOvXya9jLqMc0ImMVxDLne0SFDCcZB5Y7kJ49fOi+1m4nuZLWyEY7kDv55QWVGIDBFUEF2wQSc4HueKxLi3WwubIWVzI0c8uxrYyd4hQqSXTdll29cg4pa00mJNRu4bm5uIXml76ApMY0lUgZAxwXU5BHXAHlTVye27c6teWLxm8MU1s7hDNGhRomYgLvXcQVLcZGMZFdNV1a5kvjZWzxRFIRK8ki7ydzFVVFyB5Ek8+VY+u6LZBo7Z7m9uHmYAQrcF+Ad29gTgICAcn2rW1e2sbq6+rTB47iGMNHKHMbFDx4HVgWAPBBGAfKide3m97SXVrYzTXMCieKQRqRxHJucIkg5JVPECQTkYNMWMuoxzRCYxXEMoO9ok2GE4yDy53Ienr51haXripb3sd67XdrDcCASsobcjBQd54DBWOC3/xXqaBbC6slsrmRop5dj2zSGRdm0sXTcSy7cDzxRc+B2bXr2W/ubG3WFREEbvnUkIrIDgqGG9y2cfCAAc56HhL2i1C2nWymjhnmnGbaVAUQkfH3i5JG1ctx16U32d/S+p/uwf2zX72h/S+mfKf+0aHW5nw/RfUdV1GwaOW6eC4tnkWOTu4zG0RY7VYZc7l3EA555FbGv65Iksdraor3Mql/HnZHGCAZHxyRkgBRySfKkvpU/Rsn+ZD/ALxFWP2nsETU4p7iaaGCaAQrLHIYwsituCuR0DAnGeMqPWiTL3WrqFzqdmhndobuNeZY44zG4X7RjJchsD7J5Pr6naPta8QsXtY1mW7bCg5BIKbkwcjbzjOQeM8ZpLXtMs7aIvLfXrA8LGtyzNITwFVc+ImuWq2CW8miwxqyokxCq5yy/kmOCfMjOKLJL9/we1J9Ygja47y0mCDc1usbJ4RyQshc+LHqOaS7fX0t1pD3Fu8S28lvvdXRi5BAOFYMApHQ5Bq41L8zJ+439DXzhP8Ast/6U/1NKnHvv6xcdmEuRCv1iSF/CuzukZMDaODudsn3GK2KW038zH+4v9BTNac77FZV72aspnMktnbyOerPEjMfmSM1q1gWesyG9lgcL3edsTDrvVFdlb5q4I/daiNHT9Ht7dWWC3iiVviEaKoby5AAzScXZGwVxItlbhgcg92vB9QMYB9xXLtBrTxTQRRBTudTMT9lGcIMftFicfutT13rcMb7GclhywVWbaPIttB2/fRdrQxWK/ZCwaTvTZW5kznd3a9fXGME+9dJtZVjD3Lq6vN3bEc/YZuD+FdbnU1wdkijbKiMSCRksAVBH2ucexIzQls9G4bKNHaRY0V3ADsFALAfCCepxzjPSiyso4UEcUaRoM4VFCgZOTgDjrzSVx2ht0ZlLkshw4VGYr+9tBwPc+9d59VhSNZTIuxsbSOd2em0Dkn2FE12tLKOLd3caJvYu21Qu5j1Y46sfM9aJrKN3SRo0Z4892xUFkyMNtJ5XI4OOtK2utwSMEV/GeiMpVumfhYA4681+arfNHJbKuMSylGz6d278e+VFDTK6dCO8IhjzL+d8I/KcY8fHi4458q6W1ukaqkaKiKMKqgAAeQAHAFeby7SJdztgZwPMk+gA5J9hXOz1KKUsFbxLyysCpAPQkEA4680HRbOMSNKI0EjABnCjcQOgJ6kD0qD1EqZGXVtMExVj3VzDAZFZPIEDLq3qORVYO0ttye98Iz49rbDj0bG0/caYOsw71j35dgrBQCTtbODwOBwefKpY1x5YldH01ri6glW0+qWdqGMMbKEaSRht37F+FQpOM8kn8Lmsf8A/prXg97lehYKxUHphmxtU/M13udRWOR98iCNIe8YYOQMtliem3A+fBpEt07cW6SKUdFZTwVYAg/MHrWNbdjNPjcSJY26sDkHu14PqOMD7qag1+3d1RXOWOEJVgrH0ViNrH5GvV5rUMT92zEvjJVVZyoPQttB2j51SWxoAVlar2Ys7lg89rDI4GNzICcemepHtTlhqEU4YxOHCttJHkcBsfgwP31nz300szw2+xVix3srjdhiNwRVBGTtIJJOBkdaEtno9baXBGVMcEaFF2IVQAquclRgcLnBxXWGzjR3kWNFeTHeMFAZ8DA3HqcDgZrLS+mhlSO4KOkp2xyoCuGwTtZST1AOGB68YHGdW3ukkXerZXJGfdSQf5g0NcNU0mC5XZPBHKvkHUNj3Geh+VeNJ0O2tQRb28cQPXYoBPzI5P30lcdoUE0CqSUlUtkIxyMArggfjTVzr0EbMrOcr8ZCswTz8TAELxzyaG30Z1HTobhDHNEkiHqrqGH4HzpXSeztpakm3tooiepRACfv64rveapFEqs7jD/BtBYtxnwhck8c8Vzi1uBo3lEmFj/ObgQU4z4lIyOOelDb6NGyj7zvu7TvduzvNo3bc527uu3POOlF1ZRybe8jR9jB03KDtYdGGejDyI5pAdo7bJHe44yCVIDD9kkYfqOmetM2GqxTbtjcp8QYFSvmMhgCBjzommbiBZFZHVWRgVZWGQwIwQQeCCPKvxbdAmwIoQDAXAxjpjHTHtSceuQMQA/xHCsVIVj5AMRg/jzXp9XhEndF/FuC9DgMRkKWxgMRjjOeR60Clt2SsY3EiWUCsDlSI18J9V4wp+Vat1bJKjJIiujDDKwBBHoQeDSPaO/aC3eVMblK4z05dVP8iaNbv2i7jbj8pOsbZ9CGzj34ottr90nQLW13G3t44i3xFFAJx0BPXHtTV7ZRzLsljSRMg7XUMMg5BweODzXBdXhMndb/ABbtvQ43AZK7sY3Y8s1zn163R2QycqcOQrEIf2mAIX7zQ2tICuF7YxTALLEkgDBgHUMAw6EZHBHrWZc9oIw0DLIphkMgZ/dPDge+7I96atdZilLKjHeq52spU49cMASM+dEedV7P2tyQ09tFIw4BZQSB6Z649ulOJaRiPuhGgjA27Ao249MdMe1IWOsL9WgllIDSopwoJJJGTtUZJp2yv45c7GyVOGBBBU+4PIou0ppfZy0tmLwW0UbEY3KgBx6A+Q9hxTOpaZDcJsnhSVP1XUMPnz0NK69qDRd0AyoHfa0rjKp4SRnkckgKMnHNe9Cv2miDPgMWYAjgOqsVDqDzgjB++htful6FbW2TBbxRk/EVUAn5nqfvr91XRLe5AE8Ecu34dygkfI9RWf2gubmKSLu5YwssqxgNGSVyrEnO8Z5Xpgdact9VRW7mSZWmX85tUgDjdk9Qo245JobfZq306FIu5SJFiAx3YUBcem3GKV0vs7aWzF4LaKNiMFlUA49AfIew4rwvaW2xnvcLjIYqwVsDPhYjDcema63euQRsUZyXABKKrM2D0OFBOPehtNxWUau8ixoskmN7hQGbAwu49TgcDPSiWyjZ0kaNGkjzscqCy5GDtPUZHBxS41iHuhMJAUY4BAJJbONuMZ3ZBGMZ4Nfja3AEWQyhVZigLZHiAJKkHkHCng+lE01eWkcqlJY1kQkEq6hgSCCODxwQCPcCv25tkkQpIiuhGCrAEEehB4NJ2etwyv3auQ5GQrKylgOpXcBu+6vM2v26uyGTlThyFYqp9GYDap+ZoPGndmLOB+8htIUcdGVBkD0BxkD2FPz2cbsjPGjNGcoWUEqcYypPQ48xScmvW6qrmUYfcEwCdxU4YAAZJzXufWoUJUucr8eFYhfPxEDC8etF2n2UEEEZB4IPnSv+GQdz3Hcx9zjb3WwbMem3GMe2K5XWswR7d0g8a7kAyxYcfDjOeo6Vxm16IwSyxsSYwcgq2Q2MgMuNw/DpRGqigAADAHAA8q/aS0e976FJOcsoJ4I5wCeD5U7QFS9xYSOLtkUiRJ1lhyMZZYo+AfQ+JD8zVRRQSKwPJCLho3Ek9xE+0jxJGrrsUjHGFyx9CzU3YXq2rTRzI4ZpWdXCMwkDHK4Kg8gYXB58PpVHRQQv1B5YyqpLb77xyCBhkBjPi46ZPX5kZzWlPuNukXcd28U8IZUU7cCVDuT1THPtznpVRRQZOgwbWuTtxuuGOcY3eFAD79MZ9qxbWJoRbytE5jiedSoUkpuk8DhcZwACOB0f0qwpPUdPWbb4mRkOUdDgg9PkRjyIIoMSa9Sa9tWSNiFEg7wqV6qPCMgEjzJ6dKZ7UPte0kKuVScltqlsDupBnCgnGSB99PWelhZO9eR5ZMbVZ8eEHBIAUADOBk9eBWhQTGqTmV4Z42mWOPerkRHcCwQhtrrkjAIyB9r50td2LXPe93JM7dw6K7qEUl8eH4Qx6deg+dWFFBKatqqS2csKW8pkMTL3JjYbTtI5ONuB6g8445xTWjQEXLsUI/6LCoJB6gy5GfXpkfKqGigntOtf9m92U5MLgqV5JIbOR6msrUraRopvybknTVX4Sct48r05b261bUUGJ2igJt4wqElZoSAB0xKnPHTAz91L2d4trJOsyODJKZFdUZg4IAAyoPiGNuD5AYqjrMm0jxtJHNJEX+MLggkDGcMDg44yMZwKDP7HHJvT3ZjDXZIUjB/Mw8keRPXFfsbmznnLo5hncSiRVLbH2qjKwGSBhVIOMcnNbOn2KwpsTPUkknJZickk+ZpmgnbiY3ksIjRxDFIJXkZSoYqDtVQcE8kEnGMD345afqIt45IHjl7wPIVVUY7wzsylSBjkEDk8HOap6KCX0eBwNPyjArEwbg+E7F4Pp99e9Mv1tozDLHIJAzHwxs3e7mLBlIGCTnnPQ5z61S0UEwn5CWKZ7cpGYdgVBv7k7t2CFHAIwCQMDb8qV1oG5W5ljifZ9WMeShBlYnIAUjJCjPOOd5xVjRQYus2+Xs8JkLMCeM7R3b8+wzj+VKa7YSSy3CxghntNoboCd7eHPToSPvqlooJC5/LRiLvLli+FMXdKpXkcligCheuQfLiulwxSYiES940674XTckgyoaUNjC+HxZz1XkZNVdFBk9qrR5bWVEG5sAhfXawbA9zjFZ17fC7ktkiSTwTCSQsjKECq3B3AckkDAqnooJRWKzBYRIC1wTJA6ZUAk7pVbGF/XGDgk4wCTXXRr9baP6vLHIJFZshY2YSZYtuUgYOQcn0Oc1TUUEDpcTRx2LtauBHPcsyBcmMNJLtbHnwR08jkZ4rauLkXU8BhV8RF2eQoVGDGyBBuA3EsQSB02+uKpKKCLs7eSNbSRmljUWyxkqm4o3BO5SpIB9cfZ5rW0SLdO8u6VxsCb3UIG5J4AUE49TxycVvUUE32ijjMyi6RntihwApZe8z1cKDzjG0noc+eKW7MiVZ8zJKVZSltI45EaknEgxlWPByeoC5weKraKDE7SxMzWm1ScXSk4GcDZJyfQdOaRv7B5P8AEAqEl2jIBGO8CpGSoJ4IIDL6c1U0UEn2h1RJ7WSKOCV3K/AYmGzGDk5GMjqMdcDFammwEXVwxUjKRANjrgNxnzrYooJOWBR3+9JVX63uR4wcxkxr+UHHK5LKcA/Ec8ZpS9ncpbM8ZlAvsodm1pFEUmH28eLr6Z2gjrVvS93ZrIYy2cxvvXHrtZefbDGgw768W6eBIUcskodnZGURhc55YDxH4dvuc140XUFt4RbyxSCVMggRswkJJO5SBg7upyeMnNU9FBG9nLRh9S3Qsmz6z4SPgzJwPbgnHqOlerLfArpJNOjh3OFiDB9zswKnYckg9Ccjn0qwooJbRtPMc9tlHAW2lPjAOwtLEwUlRtBwWAA8gQOBTN5C3fXZCnDWqgEA8n8rwPU9P5VQUUCmkKRBECCCI1yD5eEU3RRQf//Z">
            <a:extLst>
              <a:ext uri="{FF2B5EF4-FFF2-40B4-BE49-F238E27FC236}">
                <a16:creationId xmlns:a16="http://schemas.microsoft.com/office/drawing/2014/main" id="{13F1C0D6-7917-B647-98DB-1F570AE057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0825" y="1"/>
            <a:ext cx="50673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N W3" panose="020B0300000000000000" pitchFamily="34" charset="-128"/>
              <a:cs typeface="ヒラギノ角ゴ ProN W3" panose="020B0300000000000000" pitchFamily="34" charset="-128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C10D03C-0BAF-9343-8348-5143B97C2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977" y="22828"/>
            <a:ext cx="10309410" cy="75114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77"/>
                <a:ea typeface="ＭＳ Ｐゴシック" panose="020B0600070205080204" pitchFamily="34" charset="-128"/>
                <a:cs typeface="+mn-cs"/>
                <a:sym typeface="Gill Sans" panose="020B0502020104020203" pitchFamily="34" charset="-79"/>
              </a:rPr>
              <a:t>2. INTRODUCTORY COURSES: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77"/>
              <a:ea typeface="ＭＳ Ｐゴシック" panose="020B0600070205080204" pitchFamily="34" charset="-128"/>
              <a:cs typeface="+mn-cs"/>
              <a:sym typeface="Gill Sans" panose="020B0502020104020203" pitchFamily="34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52F5E6-4FE2-3348-BFE6-4663B45E0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7424" y="4313493"/>
            <a:ext cx="917416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77"/>
                <a:ea typeface="ＭＳ Ｐゴシック" panose="020B0600070205080204" pitchFamily="34" charset="-128"/>
                <a:cs typeface="+mn-cs"/>
              </a:rPr>
              <a:t>-Address students’ uncertainty / confusion / 	frustration about Gen 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77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77"/>
                <a:ea typeface="ＭＳ Ｐゴシック" panose="020B0600070205080204" pitchFamily="34" charset="-128"/>
                <a:cs typeface="+mn-cs"/>
              </a:rPr>
              <a:t>  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Rounded MT Bold" panose="020F0704030504030204" pitchFamily="34" charset="77"/>
                <a:ea typeface="ＭＳ Ｐゴシック" panose="020B0600070205080204" pitchFamily="34" charset="-128"/>
                <a:cs typeface="+mn-cs"/>
              </a:rPr>
              <a:t>First slide in my Gen Ed history course . . 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29D674D-E28A-7848-926D-FA28CBDFE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977" y="984853"/>
            <a:ext cx="10309410" cy="141131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77"/>
                <a:ea typeface="ＭＳ Ｐゴシック" panose="020B0600070205080204" pitchFamily="34" charset="-128"/>
                <a:cs typeface="+mn-cs"/>
                <a:sym typeface="Gill Sans" panose="020B0502020104020203" pitchFamily="34" charset="-79"/>
              </a:rPr>
              <a:t>\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77"/>
                <a:ea typeface="ＭＳ Ｐゴシック" panose="020B0600070205080204" pitchFamily="34" charset="-128"/>
                <a:cs typeface="+mn-cs"/>
                <a:sym typeface="Gill Sans" panose="020B0502020104020203" pitchFamily="34" charset="-79"/>
              </a:rPr>
              <a:t>THE PERFECT PLACE TO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77"/>
                <a:ea typeface="ＭＳ Ｐゴシック" panose="020B0600070205080204" pitchFamily="34" charset="-128"/>
                <a:cs typeface="+mn-cs"/>
                <a:sym typeface="Gill Sans" panose="020B0502020104020203" pitchFamily="34" charset="-79"/>
              </a:rPr>
              <a:t>DEMYSTIFY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77"/>
                <a:ea typeface="ＭＳ Ｐゴシック" panose="020B0600070205080204" pitchFamily="34" charset="-128"/>
                <a:cs typeface="+mn-cs"/>
                <a:sym typeface="Gill Sans" panose="020B0502020104020203" pitchFamily="34" charset="-79"/>
              </a:rPr>
              <a:t> OUR DISCIPLINE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4A4EAE1-81CF-E242-9B5D-1EA814D11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977" y="2565797"/>
            <a:ext cx="10309410" cy="137159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77"/>
                <a:ea typeface="ＭＳ Ｐゴシック" panose="020B0600070205080204" pitchFamily="34" charset="-128"/>
                <a:cs typeface="+mn-cs"/>
                <a:sym typeface="Gill Sans" panose="020B0502020104020203" pitchFamily="34" charset="-79"/>
              </a:rPr>
              <a:t>AND THE HISTORY, PURPOSE, AND GOALS OF GENERAL EDUCATION</a:t>
            </a:r>
          </a:p>
        </p:txBody>
      </p:sp>
    </p:spTree>
    <p:extLst>
      <p:ext uri="{BB962C8B-B14F-4D97-AF65-F5344CB8AC3E}">
        <p14:creationId xmlns:p14="http://schemas.microsoft.com/office/powerpoint/2010/main" val="14964606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B3818B-5E93-0F42-927C-8A43C77ACF8D}"/>
              </a:ext>
            </a:extLst>
          </p:cNvPr>
          <p:cNvSpPr txBox="1"/>
          <p:nvPr/>
        </p:nvSpPr>
        <p:spPr>
          <a:xfrm>
            <a:off x="1143000" y="0"/>
            <a:ext cx="980122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WHY AM I IN THIS COURSE?</a:t>
            </a:r>
          </a:p>
        </p:txBody>
      </p:sp>
    </p:spTree>
    <p:extLst>
      <p:ext uri="{BB962C8B-B14F-4D97-AF65-F5344CB8AC3E}">
        <p14:creationId xmlns:p14="http://schemas.microsoft.com/office/powerpoint/2010/main" val="408292246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7055</TotalTime>
  <Words>362</Words>
  <Application>Microsoft Macintosh PowerPoint</Application>
  <PresentationFormat>Widescreen</PresentationFormat>
  <Paragraphs>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ＭＳ Ｐゴシック</vt:lpstr>
      <vt:lpstr>Arial</vt:lpstr>
      <vt:lpstr>Arial Rounded MT Bold</vt:lpstr>
      <vt:lpstr>Calibri</vt:lpstr>
      <vt:lpstr>Gill Sans</vt:lpstr>
      <vt:lpstr>Microsoft Sans Serif</vt:lpstr>
      <vt:lpstr>Times New Roman</vt:lpstr>
      <vt:lpstr>ヒラギノ角ゴ ProN W3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KEY QUESTION:  When students complete the intro course,  what should they know, understand,                 and be able to do?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Daniel McInermey</cp:lastModifiedBy>
  <cp:revision>95</cp:revision>
  <dcterms:created xsi:type="dcterms:W3CDTF">2017-08-22T16:12:34Z</dcterms:created>
  <dcterms:modified xsi:type="dcterms:W3CDTF">2019-09-17T20:46:15Z</dcterms:modified>
</cp:coreProperties>
</file>