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5"/>
  </p:notesMasterIdLst>
  <p:handoutMasterIdLst>
    <p:handoutMasterId r:id="rId36"/>
  </p:handoutMasterIdLst>
  <p:sldIdLst>
    <p:sldId id="372" r:id="rId6"/>
    <p:sldId id="373" r:id="rId7"/>
    <p:sldId id="374" r:id="rId8"/>
    <p:sldId id="375" r:id="rId9"/>
    <p:sldId id="377" r:id="rId10"/>
    <p:sldId id="378" r:id="rId11"/>
    <p:sldId id="380" r:id="rId12"/>
    <p:sldId id="407" r:id="rId13"/>
    <p:sldId id="379" r:id="rId14"/>
    <p:sldId id="408" r:id="rId15"/>
    <p:sldId id="412" r:id="rId16"/>
    <p:sldId id="397" r:id="rId17"/>
    <p:sldId id="381" r:id="rId18"/>
    <p:sldId id="382" r:id="rId19"/>
    <p:sldId id="387" r:id="rId20"/>
    <p:sldId id="392" r:id="rId21"/>
    <p:sldId id="386" r:id="rId22"/>
    <p:sldId id="388" r:id="rId23"/>
    <p:sldId id="389" r:id="rId24"/>
    <p:sldId id="409" r:id="rId25"/>
    <p:sldId id="401" r:id="rId26"/>
    <p:sldId id="398" r:id="rId27"/>
    <p:sldId id="414" r:id="rId28"/>
    <p:sldId id="400" r:id="rId29"/>
    <p:sldId id="413" r:id="rId30"/>
    <p:sldId id="411" r:id="rId31"/>
    <p:sldId id="416" r:id="rId32"/>
    <p:sldId id="417" r:id="rId33"/>
    <p:sldId id="38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91E22"/>
    <a:srgbClr val="C45911"/>
    <a:srgbClr val="0D806A"/>
    <a:srgbClr val="2E3180"/>
    <a:srgbClr val="E9C1A6"/>
    <a:srgbClr val="FFFFFF"/>
    <a:srgbClr val="1C1565"/>
    <a:srgbClr val="242B83"/>
    <a:srgbClr val="C2272D"/>
    <a:srgbClr val="B03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78052" autoAdjust="0"/>
  </p:normalViewPr>
  <p:slideViewPr>
    <p:cSldViewPr>
      <p:cViewPr varScale="1">
        <p:scale>
          <a:sx n="84" d="100"/>
          <a:sy n="84" d="100"/>
        </p:scale>
        <p:origin x="468" y="60"/>
      </p:cViewPr>
      <p:guideLst>
        <p:guide orient="horz" pos="2160"/>
        <p:guide pos="2880"/>
      </p:guideLst>
    </p:cSldViewPr>
  </p:slideViewPr>
  <p:outlineViewPr>
    <p:cViewPr>
      <p:scale>
        <a:sx n="33" d="100"/>
        <a:sy n="33" d="100"/>
      </p:scale>
      <p:origin x="0" y="-397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18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'HIST 1301 Growth'!$B$3</c:f>
              <c:strCache>
                <c:ptCount val="1"/>
                <c:pt idx="0">
                  <c:v>HIST 1301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ln>
                      <a:noFill/>
                    </a:ln>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'HIST 1301 Growth'!$C$2:$I$2</c:f>
              <c:numCache>
                <c:formatCode>General</c:formatCode>
                <c:ptCount val="5"/>
                <c:pt idx="0">
                  <c:v>2014</c:v>
                </c:pt>
                <c:pt idx="1">
                  <c:v>2015</c:v>
                </c:pt>
                <c:pt idx="2">
                  <c:v>2016</c:v>
                </c:pt>
                <c:pt idx="3">
                  <c:v>2017</c:v>
                </c:pt>
                <c:pt idx="4">
                  <c:v>2018</c:v>
                </c:pt>
              </c:numCache>
            </c:numRef>
          </c:cat>
          <c:val>
            <c:numRef>
              <c:f>'HIST 1301 Growth'!$C$3:$I$3</c:f>
              <c:numCache>
                <c:formatCode>_(* #,##0_);_(* \(#,##0\);_(* "-"??_);_(@_)</c:formatCode>
                <c:ptCount val="5"/>
                <c:pt idx="0">
                  <c:v>21680</c:v>
                </c:pt>
                <c:pt idx="1">
                  <c:v>24140</c:v>
                </c:pt>
                <c:pt idx="2" formatCode="#,##0">
                  <c:v>27257</c:v>
                </c:pt>
                <c:pt idx="3" formatCode="#,##0">
                  <c:v>34899</c:v>
                </c:pt>
                <c:pt idx="4" formatCode="#,##0">
                  <c:v>41833</c:v>
                </c:pt>
              </c:numCache>
            </c:numRef>
          </c:val>
          <c:extLst>
            <c:ext xmlns:c16="http://schemas.microsoft.com/office/drawing/2014/chart" uri="{C3380CC4-5D6E-409C-BE32-E72D297353CC}">
              <c16:uniqueId val="{00000000-696B-4719-80BF-D5E184B8754A}"/>
            </c:ext>
          </c:extLst>
        </c:ser>
        <c:dLbls>
          <c:showLegendKey val="0"/>
          <c:showVal val="0"/>
          <c:showCatName val="0"/>
          <c:showSerName val="0"/>
          <c:showPercent val="0"/>
          <c:showBubbleSize val="0"/>
        </c:dLbls>
        <c:gapWidth val="25"/>
        <c:axId val="1954057168"/>
        <c:axId val="1326360016"/>
      </c:barChart>
      <c:catAx>
        <c:axId val="1954057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326360016"/>
        <c:crosses val="autoZero"/>
        <c:auto val="1"/>
        <c:lblAlgn val="ctr"/>
        <c:lblOffset val="100"/>
        <c:noMultiLvlLbl val="0"/>
      </c:catAx>
      <c:valAx>
        <c:axId val="1326360016"/>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95405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inEnd"/>
          <c:showLegendKey val="0"/>
          <c:showVal val="1"/>
          <c:showCatName val="0"/>
          <c:showSerName val="0"/>
          <c:showPercent val="0"/>
          <c:showBubbleSize val="0"/>
        </c:dLbls>
        <c:gapWidth val="37"/>
        <c:axId val="1214656880"/>
        <c:axId val="1214654800"/>
      </c:barChart>
      <c:catAx>
        <c:axId val="121465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214654800"/>
        <c:crosses val="autoZero"/>
        <c:auto val="1"/>
        <c:lblAlgn val="ctr"/>
        <c:lblOffset val="100"/>
        <c:noMultiLvlLbl val="0"/>
      </c:catAx>
      <c:valAx>
        <c:axId val="1214654800"/>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2146568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'HIST1301 Location'!$A$2</c:f>
              <c:strCache>
                <c:ptCount val="1"/>
                <c:pt idx="0">
                  <c:v>High School Campus</c:v>
                </c:pt>
              </c:strCache>
            </c:strRef>
          </c:tx>
          <c:spPr>
            <a:solidFill>
              <a:schemeClr val="accent1"/>
            </a:solidFill>
            <a:ln>
              <a:noFill/>
            </a:ln>
            <a:effectLst/>
          </c:spPr>
          <c:invertIfNegative val="0"/>
          <c:trendline>
            <c:spPr>
              <a:ln w="19050" cap="rnd">
                <a:solidFill>
                  <a:schemeClr val="tx2"/>
                </a:solidFill>
                <a:prstDash val="dash"/>
              </a:ln>
              <a:effectLst/>
            </c:spPr>
            <c:trendlineType val="linear"/>
            <c:dispRSqr val="0"/>
            <c:dispEq val="0"/>
          </c:trendline>
          <c:cat>
            <c:numRef>
              <c:f>'HIST1301 Location'!$B$1:$G$1</c:f>
              <c:numCache>
                <c:formatCode>General</c:formatCode>
                <c:ptCount val="6"/>
                <c:pt idx="0">
                  <c:v>2012</c:v>
                </c:pt>
                <c:pt idx="1">
                  <c:v>2013</c:v>
                </c:pt>
                <c:pt idx="2">
                  <c:v>2014</c:v>
                </c:pt>
                <c:pt idx="3">
                  <c:v>2015</c:v>
                </c:pt>
                <c:pt idx="4">
                  <c:v>2016</c:v>
                </c:pt>
                <c:pt idx="5">
                  <c:v>2017</c:v>
                </c:pt>
              </c:numCache>
            </c:numRef>
          </c:cat>
          <c:val>
            <c:numRef>
              <c:f>'HIST1301 Location'!$B$2:$G$2</c:f>
              <c:numCache>
                <c:formatCode>General</c:formatCode>
                <c:ptCount val="6"/>
                <c:pt idx="0">
                  <c:v>8219</c:v>
                </c:pt>
                <c:pt idx="1">
                  <c:v>9761</c:v>
                </c:pt>
                <c:pt idx="2">
                  <c:v>10158</c:v>
                </c:pt>
                <c:pt idx="3">
                  <c:v>12439</c:v>
                </c:pt>
                <c:pt idx="4" formatCode="#,##0">
                  <c:v>14475</c:v>
                </c:pt>
                <c:pt idx="5" formatCode="#,##0">
                  <c:v>18091</c:v>
                </c:pt>
              </c:numCache>
            </c:numRef>
          </c:val>
          <c:extLst>
            <c:ext xmlns:c16="http://schemas.microsoft.com/office/drawing/2014/chart" uri="{C3380CC4-5D6E-409C-BE32-E72D297353CC}">
              <c16:uniqueId val="{00000000-B1B4-41BE-A1BB-E7375546E831}"/>
            </c:ext>
          </c:extLst>
        </c:ser>
        <c:ser>
          <c:idx val="1"/>
          <c:order val="1"/>
          <c:tx>
            <c:strRef>
              <c:f>'HIST1301 Location'!$A$3</c:f>
              <c:strCache>
                <c:ptCount val="1"/>
                <c:pt idx="0">
                  <c:v>Other Locations</c:v>
                </c:pt>
              </c:strCache>
            </c:strRef>
          </c:tx>
          <c:spPr>
            <a:solidFill>
              <a:schemeClr val="accent1">
                <a:lumMod val="40000"/>
                <a:lumOff val="60000"/>
              </a:schemeClr>
            </a:solidFill>
            <a:ln>
              <a:noFill/>
            </a:ln>
            <a:effectLst/>
          </c:spPr>
          <c:invertIfNegative val="0"/>
          <c:trendline>
            <c:spPr>
              <a:ln w="19050" cap="rnd">
                <a:solidFill>
                  <a:schemeClr val="accent1">
                    <a:lumMod val="60000"/>
                    <a:lumOff val="40000"/>
                  </a:schemeClr>
                </a:solidFill>
                <a:prstDash val="dash"/>
              </a:ln>
              <a:effectLst/>
            </c:spPr>
            <c:trendlineType val="linear"/>
            <c:dispRSqr val="0"/>
            <c:dispEq val="0"/>
          </c:trendline>
          <c:cat>
            <c:numRef>
              <c:f>'HIST1301 Location'!$B$1:$G$1</c:f>
              <c:numCache>
                <c:formatCode>General</c:formatCode>
                <c:ptCount val="6"/>
                <c:pt idx="0">
                  <c:v>2012</c:v>
                </c:pt>
                <c:pt idx="1">
                  <c:v>2013</c:v>
                </c:pt>
                <c:pt idx="2">
                  <c:v>2014</c:v>
                </c:pt>
                <c:pt idx="3">
                  <c:v>2015</c:v>
                </c:pt>
                <c:pt idx="4">
                  <c:v>2016</c:v>
                </c:pt>
                <c:pt idx="5">
                  <c:v>2017</c:v>
                </c:pt>
              </c:numCache>
            </c:numRef>
          </c:cat>
          <c:val>
            <c:numRef>
              <c:f>'HIST1301 Location'!$B$3:$G$3</c:f>
              <c:numCache>
                <c:formatCode>General</c:formatCode>
                <c:ptCount val="6"/>
                <c:pt idx="0">
                  <c:v>12113</c:v>
                </c:pt>
                <c:pt idx="1">
                  <c:v>10466</c:v>
                </c:pt>
                <c:pt idx="2">
                  <c:v>11522</c:v>
                </c:pt>
                <c:pt idx="3">
                  <c:v>11701</c:v>
                </c:pt>
                <c:pt idx="4" formatCode="#,##0">
                  <c:v>12782</c:v>
                </c:pt>
                <c:pt idx="5" formatCode="#,##0">
                  <c:v>16808</c:v>
                </c:pt>
              </c:numCache>
            </c:numRef>
          </c:val>
          <c:extLst>
            <c:ext xmlns:c16="http://schemas.microsoft.com/office/drawing/2014/chart" uri="{C3380CC4-5D6E-409C-BE32-E72D297353CC}">
              <c16:uniqueId val="{00000001-B1B4-41BE-A1BB-E7375546E831}"/>
            </c:ext>
          </c:extLst>
        </c:ser>
        <c:dLbls>
          <c:showLegendKey val="0"/>
          <c:showVal val="0"/>
          <c:showCatName val="0"/>
          <c:showSerName val="0"/>
          <c:showPercent val="0"/>
          <c:showBubbleSize val="0"/>
        </c:dLbls>
        <c:gapWidth val="96"/>
        <c:overlap val="-5"/>
        <c:axId val="1828067872"/>
        <c:axId val="1828068288"/>
      </c:barChart>
      <c:catAx>
        <c:axId val="182806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828068288"/>
        <c:crosses val="autoZero"/>
        <c:auto val="1"/>
        <c:lblAlgn val="ctr"/>
        <c:lblOffset val="100"/>
        <c:noMultiLvlLbl val="0"/>
      </c:catAx>
      <c:valAx>
        <c:axId val="1828068288"/>
        <c:scaling>
          <c:orientation val="minMax"/>
          <c:max val="18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828067872"/>
        <c:crosses val="autoZero"/>
        <c:crossBetween val="between"/>
        <c:majorUnit val="3000"/>
      </c:valAx>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inEnd"/>
          <c:showLegendKey val="0"/>
          <c:showVal val="1"/>
          <c:showCatName val="0"/>
          <c:showSerName val="0"/>
          <c:showPercent val="0"/>
          <c:showBubbleSize val="0"/>
        </c:dLbls>
        <c:gapWidth val="37"/>
        <c:axId val="1214656880"/>
        <c:axId val="1214654800"/>
      </c:barChart>
      <c:catAx>
        <c:axId val="121465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214654800"/>
        <c:crosses val="autoZero"/>
        <c:auto val="1"/>
        <c:lblAlgn val="ctr"/>
        <c:lblOffset val="100"/>
        <c:noMultiLvlLbl val="0"/>
      </c:catAx>
      <c:valAx>
        <c:axId val="1214654800"/>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2146568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450188918692857"/>
          <c:y val="0"/>
          <c:w val="0.50155749762048973"/>
          <c:h val="1"/>
        </c:manualLayout>
      </c:layout>
      <c:pieChart>
        <c:varyColors val="1"/>
        <c:ser>
          <c:idx val="0"/>
          <c:order val="0"/>
          <c:tx>
            <c:strRef>
              <c:f>'history dual credit counts 16SE'!$D$2</c:f>
              <c:strCache>
                <c:ptCount val="1"/>
                <c:pt idx="0">
                  <c:v>United States History I</c:v>
                </c:pt>
              </c:strCache>
            </c:strRef>
          </c:tx>
          <c:dPt>
            <c:idx val="0"/>
            <c:bubble3D val="0"/>
            <c:explosion val="9"/>
            <c:spPr>
              <a:solidFill>
                <a:schemeClr val="accent1"/>
              </a:solidFill>
              <a:ln w="19050">
                <a:solidFill>
                  <a:schemeClr val="lt1"/>
                </a:solidFill>
              </a:ln>
              <a:effectLst/>
            </c:spPr>
            <c:extLst>
              <c:ext xmlns:c16="http://schemas.microsoft.com/office/drawing/2014/chart" uri="{C3380CC4-5D6E-409C-BE32-E72D297353CC}">
                <c16:uniqueId val="{00000001-76E8-45B0-BA6F-0117BD231E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E8-45B0-BA6F-0117BD231EF7}"/>
              </c:ext>
            </c:extLst>
          </c:dPt>
          <c:dLbls>
            <c:dLbl>
              <c:idx val="0"/>
              <c:layout>
                <c:manualLayout>
                  <c:x val="-0.12482925211271668"/>
                  <c:y val="-0.24546535794567589"/>
                </c:manualLayout>
              </c:layout>
              <c:tx>
                <c:rich>
                  <a:bodyPr/>
                  <a:lstStyle/>
                  <a:p>
                    <a:fld id="{41271253-1E2C-47EC-870F-5C283A77CF8C}" type="CATEGORYNAME">
                      <a:rPr lang="en-US"/>
                      <a:pPr/>
                      <a:t>[CATEGORY NAME]</a:t>
                    </a:fld>
                    <a:r>
                      <a:rPr lang="en-US" baseline="0" dirty="0"/>
                      <a:t> 145,757  </a:t>
                    </a:r>
                    <a:fld id="{280C36A8-4150-421F-A49F-4F03AC1F42DD}"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6E8-45B0-BA6F-0117BD231EF7}"/>
                </c:ext>
              </c:extLst>
            </c:dLbl>
            <c:dLbl>
              <c:idx val="1"/>
              <c:layout>
                <c:manualLayout>
                  <c:x val="0.15684563468028034"/>
                  <c:y val="0.16190947684216028"/>
                </c:manualLayout>
              </c:layout>
              <c:tx>
                <c:rich>
                  <a:bodyPr/>
                  <a:lstStyle/>
                  <a:p>
                    <a:fld id="{8CB074B4-A3F8-4B3A-90E2-152E6027A277}" type="CATEGORYNAME">
                      <a:rPr lang="en-US"/>
                      <a:pPr/>
                      <a:t>[CATEGORY NAME]</a:t>
                    </a:fld>
                    <a:r>
                      <a:rPr lang="en-US" baseline="0" dirty="0"/>
                      <a:t> 41,833</a:t>
                    </a:r>
                    <a:br>
                      <a:rPr lang="en-US" baseline="0" dirty="0"/>
                    </a:br>
                    <a:r>
                      <a:rPr lang="en-US" baseline="0" dirty="0"/>
                      <a:t> </a:t>
                    </a:r>
                    <a:fld id="{0D3681F1-0694-4F39-93EC-4CBEEACE5A8C}"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76E8-45B0-BA6F-0117BD231EF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'history dual credit counts 16SE'!$E$1:$F$1</c:f>
              <c:strCache>
                <c:ptCount val="2"/>
                <c:pt idx="0">
                  <c:v>Non-dual Credit Students</c:v>
                </c:pt>
                <c:pt idx="1">
                  <c:v>Dual Credit Students</c:v>
                </c:pt>
              </c:strCache>
            </c:strRef>
          </c:cat>
          <c:val>
            <c:numRef>
              <c:f>'history dual credit counts 16SE'!$E$2:$F$2</c:f>
              <c:numCache>
                <c:formatCode>_(* #,##0_);_(* \(#,##0\);_(* "-"??_);_(@_)</c:formatCode>
                <c:ptCount val="2"/>
                <c:pt idx="0">
                  <c:v>145757</c:v>
                </c:pt>
                <c:pt idx="1">
                  <c:v>41833</c:v>
                </c:pt>
              </c:numCache>
            </c:numRef>
          </c:val>
          <c:extLst>
            <c:ext xmlns:c16="http://schemas.microsoft.com/office/drawing/2014/chart" uri="{C3380CC4-5D6E-409C-BE32-E72D297353CC}">
              <c16:uniqueId val="{00000004-76E8-45B0-BA6F-0117BD231EF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0.0375</cdr:x>
      <cdr:y>0.03819</cdr:y>
    </cdr:from>
    <cdr:to>
      <cdr:x>0.425</cdr:x>
      <cdr:y>0.54861</cdr:y>
    </cdr:to>
    <cdr:sp macro="" textlink="">
      <cdr:nvSpPr>
        <cdr:cNvPr id="2" name="TextBox 1"/>
        <cdr:cNvSpPr txBox="1"/>
      </cdr:nvSpPr>
      <cdr:spPr>
        <a:xfrm xmlns:a="http://schemas.openxmlformats.org/drawingml/2006/main">
          <a:off x="171450" y="104775"/>
          <a:ext cx="1771650" cy="1400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0.02917</cdr:x>
      <cdr:y>0.57292</cdr:y>
    </cdr:from>
    <cdr:to>
      <cdr:x>0.43333</cdr:x>
      <cdr:y>0.94097</cdr:y>
    </cdr:to>
    <cdr:sp macro="" textlink="">
      <cdr:nvSpPr>
        <cdr:cNvPr id="3" name="TextBox 2"/>
        <cdr:cNvSpPr txBox="1"/>
      </cdr:nvSpPr>
      <cdr:spPr>
        <a:xfrm xmlns:a="http://schemas.openxmlformats.org/drawingml/2006/main">
          <a:off x="133350" y="1571625"/>
          <a:ext cx="1847850" cy="1009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0.0375</cdr:x>
      <cdr:y>0.61111</cdr:y>
    </cdr:from>
    <cdr:to>
      <cdr:x>0.59375</cdr:x>
      <cdr:y>0.96528</cdr:y>
    </cdr:to>
    <cdr:sp macro="" textlink="">
      <cdr:nvSpPr>
        <cdr:cNvPr id="4" name="TextBox 3"/>
        <cdr:cNvSpPr txBox="1"/>
      </cdr:nvSpPr>
      <cdr:spPr>
        <a:xfrm xmlns:a="http://schemas.openxmlformats.org/drawingml/2006/main">
          <a:off x="171450" y="1676400"/>
          <a:ext cx="2543175" cy="971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0.07143</cdr:x>
      <cdr:y>0.42132</cdr:y>
    </cdr:from>
    <cdr:to>
      <cdr:x>0.33958</cdr:x>
      <cdr:y>0.95139</cdr:y>
    </cdr:to>
    <cdr:sp macro="" textlink="">
      <cdr:nvSpPr>
        <cdr:cNvPr id="5" name="TextBox 4"/>
        <cdr:cNvSpPr txBox="1"/>
      </cdr:nvSpPr>
      <cdr:spPr>
        <a:xfrm xmlns:a="http://schemas.openxmlformats.org/drawingml/2006/main">
          <a:off x="495300" y="1371600"/>
          <a:ext cx="1859416" cy="1725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000" b="1" dirty="0">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681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4" tIns="46582" rIns="93164" bIns="46582" rtlCol="0"/>
          <a:lstStyle>
            <a:lvl1pPr algn="r">
              <a:defRPr sz="1200"/>
            </a:lvl1pPr>
          </a:lstStyle>
          <a:p>
            <a:fld id="{99CC27BA-0996-4CCB-B761-8A59DA95F980}" type="datetimeFigureOut">
              <a:rPr lang="en-US" smtClean="0"/>
              <a:pPr/>
              <a:t>9/19/2019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4" tIns="46582" rIns="93164" bIns="46582" rtlCol="0" anchor="b"/>
          <a:lstStyle>
            <a:lvl1pPr algn="r">
              <a:defRPr sz="1200"/>
            </a:lvl1pPr>
          </a:lstStyle>
          <a:p>
            <a:fld id="{3D4019E6-48A4-4DFB-975C-E7D6D3AE52AE}" type="slidenum">
              <a:rPr lang="en-US" smtClean="0"/>
              <a:pPr/>
              <a:t>‹#›</a:t>
            </a:fld>
            <a:endParaRPr lang="en-US" dirty="0"/>
          </a:p>
        </p:txBody>
      </p:sp>
    </p:spTree>
    <p:extLst>
      <p:ext uri="{BB962C8B-B14F-4D97-AF65-F5344CB8AC3E}">
        <p14:creationId xmlns:p14="http://schemas.microsoft.com/office/powerpoint/2010/main" val="24308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a:t>
            </a:fld>
            <a:endParaRPr lang="en-US" dirty="0"/>
          </a:p>
        </p:txBody>
      </p:sp>
    </p:spTree>
    <p:extLst>
      <p:ext uri="{BB962C8B-B14F-4D97-AF65-F5344CB8AC3E}">
        <p14:creationId xmlns:p14="http://schemas.microsoft.com/office/powerpoint/2010/main" val="527118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10</a:t>
            </a:fld>
            <a:endParaRPr lang="en-US" dirty="0"/>
          </a:p>
        </p:txBody>
      </p:sp>
    </p:spTree>
    <p:extLst>
      <p:ext uri="{BB962C8B-B14F-4D97-AF65-F5344CB8AC3E}">
        <p14:creationId xmlns:p14="http://schemas.microsoft.com/office/powerpoint/2010/main" val="82963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11</a:t>
            </a:fld>
            <a:endParaRPr lang="en-US" dirty="0"/>
          </a:p>
        </p:txBody>
      </p:sp>
    </p:spTree>
    <p:extLst>
      <p:ext uri="{BB962C8B-B14F-4D97-AF65-F5344CB8AC3E}">
        <p14:creationId xmlns:p14="http://schemas.microsoft.com/office/powerpoint/2010/main" val="177700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12</a:t>
            </a:fld>
            <a:endParaRPr lang="en-US" dirty="0"/>
          </a:p>
        </p:txBody>
      </p:sp>
    </p:spTree>
    <p:extLst>
      <p:ext uri="{BB962C8B-B14F-4D97-AF65-F5344CB8AC3E}">
        <p14:creationId xmlns:p14="http://schemas.microsoft.com/office/powerpoint/2010/main" val="279152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13</a:t>
            </a:fld>
            <a:endParaRPr lang="en-US" dirty="0"/>
          </a:p>
        </p:txBody>
      </p:sp>
    </p:spTree>
    <p:extLst>
      <p:ext uri="{BB962C8B-B14F-4D97-AF65-F5344CB8AC3E}">
        <p14:creationId xmlns:p14="http://schemas.microsoft.com/office/powerpoint/2010/main" val="146116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14</a:t>
            </a:fld>
            <a:endParaRPr lang="en-US" dirty="0"/>
          </a:p>
        </p:txBody>
      </p:sp>
    </p:spTree>
    <p:extLst>
      <p:ext uri="{BB962C8B-B14F-4D97-AF65-F5344CB8AC3E}">
        <p14:creationId xmlns:p14="http://schemas.microsoft.com/office/powerpoint/2010/main" val="291223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15</a:t>
            </a:fld>
            <a:endParaRPr lang="en-US" dirty="0"/>
          </a:p>
        </p:txBody>
      </p:sp>
    </p:spTree>
    <p:extLst>
      <p:ext uri="{BB962C8B-B14F-4D97-AF65-F5344CB8AC3E}">
        <p14:creationId xmlns:p14="http://schemas.microsoft.com/office/powerpoint/2010/main" val="125677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16</a:t>
            </a:fld>
            <a:endParaRPr lang="en-US" dirty="0"/>
          </a:p>
        </p:txBody>
      </p:sp>
    </p:spTree>
    <p:extLst>
      <p:ext uri="{BB962C8B-B14F-4D97-AF65-F5344CB8AC3E}">
        <p14:creationId xmlns:p14="http://schemas.microsoft.com/office/powerpoint/2010/main" val="3987250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17</a:t>
            </a:fld>
            <a:endParaRPr lang="en-US" dirty="0"/>
          </a:p>
        </p:txBody>
      </p:sp>
    </p:spTree>
    <p:extLst>
      <p:ext uri="{BB962C8B-B14F-4D97-AF65-F5344CB8AC3E}">
        <p14:creationId xmlns:p14="http://schemas.microsoft.com/office/powerpoint/2010/main" val="198105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18</a:t>
            </a:fld>
            <a:endParaRPr lang="en-US" dirty="0"/>
          </a:p>
        </p:txBody>
      </p:sp>
    </p:spTree>
    <p:extLst>
      <p:ext uri="{BB962C8B-B14F-4D97-AF65-F5344CB8AC3E}">
        <p14:creationId xmlns:p14="http://schemas.microsoft.com/office/powerpoint/2010/main" val="370593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19</a:t>
            </a:fld>
            <a:endParaRPr lang="en-US" dirty="0"/>
          </a:p>
        </p:txBody>
      </p:sp>
    </p:spTree>
    <p:extLst>
      <p:ext uri="{BB962C8B-B14F-4D97-AF65-F5344CB8AC3E}">
        <p14:creationId xmlns:p14="http://schemas.microsoft.com/office/powerpoint/2010/main" val="50561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a:t>
            </a:fld>
            <a:endParaRPr lang="en-US" dirty="0"/>
          </a:p>
        </p:txBody>
      </p:sp>
    </p:spTree>
    <p:extLst>
      <p:ext uri="{BB962C8B-B14F-4D97-AF65-F5344CB8AC3E}">
        <p14:creationId xmlns:p14="http://schemas.microsoft.com/office/powerpoint/2010/main" val="3442423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20</a:t>
            </a:fld>
            <a:endParaRPr lang="en-US" dirty="0"/>
          </a:p>
        </p:txBody>
      </p:sp>
    </p:spTree>
    <p:extLst>
      <p:ext uri="{BB962C8B-B14F-4D97-AF65-F5344CB8AC3E}">
        <p14:creationId xmlns:p14="http://schemas.microsoft.com/office/powerpoint/2010/main" val="195919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21</a:t>
            </a:fld>
            <a:endParaRPr lang="en-US" dirty="0"/>
          </a:p>
        </p:txBody>
      </p:sp>
    </p:spTree>
    <p:extLst>
      <p:ext uri="{BB962C8B-B14F-4D97-AF65-F5344CB8AC3E}">
        <p14:creationId xmlns:p14="http://schemas.microsoft.com/office/powerpoint/2010/main" val="74184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22</a:t>
            </a:fld>
            <a:endParaRPr lang="en-US" dirty="0"/>
          </a:p>
        </p:txBody>
      </p:sp>
    </p:spTree>
    <p:extLst>
      <p:ext uri="{BB962C8B-B14F-4D97-AF65-F5344CB8AC3E}">
        <p14:creationId xmlns:p14="http://schemas.microsoft.com/office/powerpoint/2010/main" val="3926182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23</a:t>
            </a:fld>
            <a:endParaRPr lang="en-US" dirty="0"/>
          </a:p>
        </p:txBody>
      </p:sp>
    </p:spTree>
    <p:extLst>
      <p:ext uri="{BB962C8B-B14F-4D97-AF65-F5344CB8AC3E}">
        <p14:creationId xmlns:p14="http://schemas.microsoft.com/office/powerpoint/2010/main" val="204386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145347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25</a:t>
            </a:fld>
            <a:endParaRPr lang="en-US" dirty="0"/>
          </a:p>
        </p:txBody>
      </p:sp>
    </p:spTree>
    <p:extLst>
      <p:ext uri="{BB962C8B-B14F-4D97-AF65-F5344CB8AC3E}">
        <p14:creationId xmlns:p14="http://schemas.microsoft.com/office/powerpoint/2010/main" val="1206107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26</a:t>
            </a:fld>
            <a:endParaRPr lang="en-US" dirty="0"/>
          </a:p>
        </p:txBody>
      </p:sp>
    </p:spTree>
    <p:extLst>
      <p:ext uri="{BB962C8B-B14F-4D97-AF65-F5344CB8AC3E}">
        <p14:creationId xmlns:p14="http://schemas.microsoft.com/office/powerpoint/2010/main" val="1249902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27</a:t>
            </a:fld>
            <a:endParaRPr lang="en-US" dirty="0"/>
          </a:p>
        </p:txBody>
      </p:sp>
    </p:spTree>
    <p:extLst>
      <p:ext uri="{BB962C8B-B14F-4D97-AF65-F5344CB8AC3E}">
        <p14:creationId xmlns:p14="http://schemas.microsoft.com/office/powerpoint/2010/main" val="90292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28</a:t>
            </a:fld>
            <a:endParaRPr lang="en-US" dirty="0"/>
          </a:p>
        </p:txBody>
      </p:sp>
    </p:spTree>
    <p:extLst>
      <p:ext uri="{BB962C8B-B14F-4D97-AF65-F5344CB8AC3E}">
        <p14:creationId xmlns:p14="http://schemas.microsoft.com/office/powerpoint/2010/main" val="45011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Tx/>
              <a:buChar char="-"/>
            </a:pPr>
            <a:endParaRPr lang="en-US" dirty="0"/>
          </a:p>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29</a:t>
            </a:fld>
            <a:endParaRPr lang="en-US" dirty="0"/>
          </a:p>
        </p:txBody>
      </p:sp>
    </p:spTree>
    <p:extLst>
      <p:ext uri="{BB962C8B-B14F-4D97-AF65-F5344CB8AC3E}">
        <p14:creationId xmlns:p14="http://schemas.microsoft.com/office/powerpoint/2010/main" val="390036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endParaRPr lang="en-US" dirty="0">
              <a:latin typeface="Tahoma" panose="020B060403050404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3</a:t>
            </a:fld>
            <a:endParaRPr lang="en-US" dirty="0"/>
          </a:p>
        </p:txBody>
      </p:sp>
    </p:spTree>
    <p:extLst>
      <p:ext uri="{BB962C8B-B14F-4D97-AF65-F5344CB8AC3E}">
        <p14:creationId xmlns:p14="http://schemas.microsoft.com/office/powerpoint/2010/main" val="152590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4</a:t>
            </a:fld>
            <a:endParaRPr lang="en-US" dirty="0"/>
          </a:p>
        </p:txBody>
      </p:sp>
    </p:spTree>
    <p:extLst>
      <p:ext uri="{BB962C8B-B14F-4D97-AF65-F5344CB8AC3E}">
        <p14:creationId xmlns:p14="http://schemas.microsoft.com/office/powerpoint/2010/main" val="43174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5</a:t>
            </a:fld>
            <a:endParaRPr lang="en-US" dirty="0"/>
          </a:p>
        </p:txBody>
      </p:sp>
    </p:spTree>
    <p:extLst>
      <p:ext uri="{BB962C8B-B14F-4D97-AF65-F5344CB8AC3E}">
        <p14:creationId xmlns:p14="http://schemas.microsoft.com/office/powerpoint/2010/main" val="372507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6</a:t>
            </a:fld>
            <a:endParaRPr lang="en-US" dirty="0"/>
          </a:p>
        </p:txBody>
      </p:sp>
    </p:spTree>
    <p:extLst>
      <p:ext uri="{BB962C8B-B14F-4D97-AF65-F5344CB8AC3E}">
        <p14:creationId xmlns:p14="http://schemas.microsoft.com/office/powerpoint/2010/main" val="45426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7</a:t>
            </a:fld>
            <a:endParaRPr lang="en-US" dirty="0"/>
          </a:p>
        </p:txBody>
      </p:sp>
    </p:spTree>
    <p:extLst>
      <p:ext uri="{BB962C8B-B14F-4D97-AF65-F5344CB8AC3E}">
        <p14:creationId xmlns:p14="http://schemas.microsoft.com/office/powerpoint/2010/main" val="367101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8</a:t>
            </a:fld>
            <a:endParaRPr lang="en-US" dirty="0"/>
          </a:p>
        </p:txBody>
      </p:sp>
    </p:spTree>
    <p:extLst>
      <p:ext uri="{BB962C8B-B14F-4D97-AF65-F5344CB8AC3E}">
        <p14:creationId xmlns:p14="http://schemas.microsoft.com/office/powerpoint/2010/main" val="308245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8FFACC-7719-4063-9DF3-66989AC18394}" type="slidenum">
              <a:rPr lang="en-US" smtClean="0"/>
              <a:pPr>
                <a:defRPr/>
              </a:pPr>
              <a:t>9</a:t>
            </a:fld>
            <a:endParaRPr lang="en-US" dirty="0"/>
          </a:p>
        </p:txBody>
      </p:sp>
    </p:spTree>
    <p:extLst>
      <p:ext uri="{BB962C8B-B14F-4D97-AF65-F5344CB8AC3E}">
        <p14:creationId xmlns:p14="http://schemas.microsoft.com/office/powerpoint/2010/main" val="1824833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7719431"/>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94288252"/>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3231867853"/>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48600" y="1102713"/>
            <a:ext cx="1295400" cy="268887"/>
          </a:xfrm>
          <a:prstGeom prst="rect">
            <a:avLst/>
          </a:prstGeom>
        </p:spPr>
        <p:txBody>
          <a:bodyPr/>
          <a:lstStyle>
            <a:lvl1pPr algn="ctr">
              <a:defRPr sz="900">
                <a:solidFill>
                  <a:schemeClr val="bg1">
                    <a:lumMod val="65000"/>
                  </a:schemeClr>
                </a:solidFill>
              </a:defRPr>
            </a:lvl1pPr>
          </a:lstStyle>
          <a:p>
            <a:r>
              <a:rPr lang="en-US" dirty="0" smtClean="0"/>
              <a:t>Slide </a:t>
            </a:r>
            <a:fld id="{09B648D4-C6E0-40F4-8CFD-56690C75C156}" type="slidenum">
              <a:rPr lang="en-US" smtClean="0"/>
              <a:pPr/>
              <a:t>‹#›</a:t>
            </a:fld>
            <a:endParaRPr lang="en-US" dirty="0"/>
          </a:p>
        </p:txBody>
      </p:sp>
      <p:cxnSp>
        <p:nvCxnSpPr>
          <p:cNvPr id="12" name="Straight Connector 11"/>
          <p:cNvCxnSpPr/>
          <p:nvPr userDrawn="1"/>
        </p:nvCxnSpPr>
        <p:spPr>
          <a:xfrm>
            <a:off x="442686" y="1295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095141"/>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133600"/>
            <a:ext cx="7772400" cy="1362075"/>
          </a:xfrm>
        </p:spPr>
        <p:txBody>
          <a:bodyPr anchor="t"/>
          <a:lstStyle>
            <a:lvl1pPr algn="ctr">
              <a:defRPr sz="4000" b="1" cap="none">
                <a:solidFill>
                  <a:schemeClr val="tx2"/>
                </a:solidFill>
                <a:latin typeface="+mn-lt"/>
              </a:defRPr>
            </a:lvl1pPr>
          </a:lstStyle>
          <a:p>
            <a:r>
              <a:rPr lang="en-US" dirty="0" smtClean="0"/>
              <a:t>Click to edit master title style</a:t>
            </a:r>
            <a:endParaRPr lang="en-US" dirty="0"/>
          </a:p>
        </p:txBody>
      </p:sp>
      <p:cxnSp>
        <p:nvCxnSpPr>
          <p:cNvPr id="11" name="Straight Connector 10"/>
          <p:cNvCxnSpPr/>
          <p:nvPr userDrawn="1"/>
        </p:nvCxnSpPr>
        <p:spPr>
          <a:xfrm>
            <a:off x="442686" y="1295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938662"/>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770629"/>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3581400" y="6400800"/>
            <a:ext cx="1295400" cy="365125"/>
          </a:xfrm>
          <a:prstGeom prst="rect">
            <a:avLst/>
          </a:prstGeom>
        </p:spPr>
        <p:txBody>
          <a:bodyPr/>
          <a:lstStyle/>
          <a:p>
            <a:endParaRPr lang="en-US" dirty="0"/>
          </a:p>
        </p:txBody>
      </p:sp>
    </p:spTree>
    <p:extLst>
      <p:ext uri="{BB962C8B-B14F-4D97-AF65-F5344CB8AC3E}">
        <p14:creationId xmlns:p14="http://schemas.microsoft.com/office/powerpoint/2010/main" val="2933376604"/>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tx2"/>
                </a:solidFill>
              </a:defRPr>
            </a:lvl1pPr>
          </a:lstStyle>
          <a:p>
            <a:r>
              <a:rPr lang="en-US" smtClean="0"/>
              <a:t>Click to edit Master title style</a:t>
            </a:r>
            <a:endParaRPr lang="en-US"/>
          </a:p>
        </p:txBody>
      </p:sp>
      <p:cxnSp>
        <p:nvCxnSpPr>
          <p:cNvPr id="10" name="Straight Connector 9"/>
          <p:cNvCxnSpPr/>
          <p:nvPr userDrawn="1"/>
        </p:nvCxnSpPr>
        <p:spPr>
          <a:xfrm>
            <a:off x="442686" y="12954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7848600" y="1102713"/>
            <a:ext cx="1295400" cy="268887"/>
          </a:xfrm>
          <a:prstGeom prst="rect">
            <a:avLst/>
          </a:prstGeom>
        </p:spPr>
        <p:txBody>
          <a:bodyPr/>
          <a:lstStyle>
            <a:defPPr>
              <a:defRPr lang="en-US"/>
            </a:defPPr>
            <a:lvl1pPr marL="0" algn="ctr" defTabSz="91440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 </a:t>
            </a:r>
            <a:fld id="{09B648D4-C6E0-40F4-8CFD-56690C75C156}" type="slidenum">
              <a:rPr lang="en-US" smtClean="0"/>
              <a:pPr/>
              <a:t>‹#›</a:t>
            </a:fld>
            <a:endParaRPr lang="en-US" dirty="0"/>
          </a:p>
        </p:txBody>
      </p:sp>
    </p:spTree>
    <p:extLst>
      <p:ext uri="{BB962C8B-B14F-4D97-AF65-F5344CB8AC3E}">
        <p14:creationId xmlns:p14="http://schemas.microsoft.com/office/powerpoint/2010/main" val="2123682994"/>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697402"/>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2113262824"/>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1690893228"/>
      </p:ext>
    </p:extLst>
  </p:cSld>
  <p:clrMapOvr>
    <a:masterClrMapping/>
  </p:clrMapOvr>
  <mc:AlternateContent xmlns:mc="http://schemas.openxmlformats.org/markup-compatibility/2006" xmlns:p14="http://schemas.microsoft.com/office/powerpoint/2010/main">
    <mc:Choice Requires="p14">
      <p:transition spd="slow" p14:dur="2250" advClick="0" advTm="1000">
        <p:fade/>
        <p:sndAc>
          <p:stSnd>
            <p:snd r:embed="rId1" name="chimes.wav"/>
          </p:stSnd>
        </p:sndAc>
      </p:transition>
    </mc:Choice>
    <mc:Fallback xmlns="">
      <p:transition spd="slow" advClick="0" advTm="1000">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994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250" advClick="0" advTm="1000">
        <p:fade/>
        <p:sndAc>
          <p:stSnd>
            <p:snd r:embed="rId13" name="chimes.wav"/>
          </p:stSnd>
        </p:sndAc>
      </p:transition>
    </mc:Choice>
    <mc:Fallback xmlns="">
      <p:transition spd="slow" advClick="0" advTm="1000">
        <p:fade/>
        <p:sndAc>
          <p:stSnd>
            <p:snd r:embed="rId14" name="chimes.wav"/>
          </p:stSnd>
        </p:sndAc>
      </p:transition>
    </mc:Fallback>
  </mc:AlternateConten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txhighereddata.org/index.cfm?objectId=28CFDAD7-9721-1F85-364E1813799CE55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thecb.state.tx.us/reports/DocFetch.cfm?DocID=12182&amp;Format=XLS&amp;Confirmed=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hyperlink" Target="http://www.thecb.state.tx.us/reports/DocFetch.cfm?DocID=12182&amp;Format=XLS&amp;Confirmed=1" TargetMode="Externa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www.thecb.state.tx.us/reports/DocFetch.cfm?DocID=12182&amp;Format=XLS&amp;Confirmed=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hyperlink" Target="http://www.thecb.state.tx.u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hyperlink" Target="http://www.thecb.state.tx.u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8" Type="http://schemas.openxmlformats.org/officeDocument/2006/relationships/hyperlink" Target="http://www.thecb.state.tx.us/FOS" TargetMode="External"/><Relationship Id="rId3" Type="http://schemas.openxmlformats.org/officeDocument/2006/relationships/hyperlink" Target="http://www.thecb.state.tx.us/" TargetMode="External"/><Relationship Id="rId7" Type="http://schemas.openxmlformats.org/officeDocument/2006/relationships/hyperlink" Target="http://www.txhighereddata.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www.thecb.state.tx.us/CoreCurriculumSearch" TargetMode="External"/><Relationship Id="rId5" Type="http://schemas.openxmlformats.org/officeDocument/2006/relationships/hyperlink" Target="http://www.thecb.state.tx.us/TXcorecurriculum" TargetMode="External"/><Relationship Id="rId10" Type="http://schemas.openxmlformats.org/officeDocument/2006/relationships/image" Target="../media/image2.jpeg"/><Relationship Id="rId4" Type="http://schemas.openxmlformats.org/officeDocument/2006/relationships/hyperlink" Target="http://www.thecb.state.tx.us/ACGM" TargetMode="External"/><Relationship Id="rId9" Type="http://schemas.openxmlformats.org/officeDocument/2006/relationships/hyperlink" Target="http://www.thecb.state.tx.us/dualcreditstud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Rebecca.Leslie@thecb.state.tx.us" TargetMode="External"/><Relationship Id="rId7"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mailto:Allen.Michie@thecb.state.tx.us" TargetMode="External"/><Relationship Id="rId5" Type="http://schemas.openxmlformats.org/officeDocument/2006/relationships/hyperlink" Target="mailto:Andrew.Lofters@thecb.state.tx.us" TargetMode="External"/><Relationship Id="rId4" Type="http://schemas.openxmlformats.org/officeDocument/2006/relationships/hyperlink" Target="mailto:Reinold.Cornelius@thecb.state.tx.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4600"/>
            <a:ext cx="9144000" cy="558113"/>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b="1" dirty="0" smtClean="0">
                <a:solidFill>
                  <a:prstClr val="white"/>
                </a:solidFill>
              </a:rPr>
              <a:t>Texas Conference on Introductory History Courses </a:t>
            </a:r>
          </a:p>
          <a:p>
            <a:pPr algn="ctr" defTabSz="457200"/>
            <a:r>
              <a:rPr lang="en-US" b="1" dirty="0" smtClean="0">
                <a:solidFill>
                  <a:prstClr val="white"/>
                </a:solidFill>
              </a:rPr>
              <a:t>September 20, 2019</a:t>
            </a:r>
            <a:endParaRPr lang="en-US"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638800" y="2522538"/>
            <a:ext cx="2568575" cy="990600"/>
          </a:xfrm>
          <a:prstGeom prst="rect">
            <a:avLst/>
          </a:prstGeom>
        </p:spPr>
      </p:pic>
      <p:sp>
        <p:nvSpPr>
          <p:cNvPr id="3" name="TextBox 2"/>
          <p:cNvSpPr txBox="1"/>
          <p:nvPr/>
        </p:nvSpPr>
        <p:spPr>
          <a:xfrm>
            <a:off x="5334000" y="3513138"/>
            <a:ext cx="3048000" cy="707886"/>
          </a:xfrm>
          <a:prstGeom prst="rect">
            <a:avLst/>
          </a:prstGeom>
          <a:noFill/>
        </p:spPr>
        <p:txBody>
          <a:bodyPr wrap="square" rtlCol="0">
            <a:spAutoFit/>
          </a:bodyPr>
          <a:lstStyle/>
          <a:p>
            <a:pPr algn="ctr"/>
            <a:r>
              <a:rPr lang="en-US" sz="2000" b="1" dirty="0" smtClean="0"/>
              <a:t>Texas Higher Education Coordinating Board</a:t>
            </a:r>
            <a:endParaRPr lang="en-US" sz="2000" b="1" dirty="0"/>
          </a:p>
        </p:txBody>
      </p:sp>
      <p:sp>
        <p:nvSpPr>
          <p:cNvPr id="4" name="TextBox 3"/>
          <p:cNvSpPr txBox="1"/>
          <p:nvPr/>
        </p:nvSpPr>
        <p:spPr>
          <a:xfrm>
            <a:off x="457200" y="914400"/>
            <a:ext cx="4853938" cy="4585871"/>
          </a:xfrm>
          <a:prstGeom prst="rect">
            <a:avLst/>
          </a:prstGeom>
          <a:noFill/>
        </p:spPr>
        <p:txBody>
          <a:bodyPr wrap="square" rtlCol="0">
            <a:spAutoFit/>
          </a:bodyPr>
          <a:lstStyle/>
          <a:p>
            <a:pPr algn="ctr"/>
            <a:r>
              <a:rPr lang="en-US" sz="4800" b="1" i="1" dirty="0" smtClean="0"/>
              <a:t>Academic Course Guide Manual,</a:t>
            </a:r>
          </a:p>
          <a:p>
            <a:pPr algn="ctr"/>
            <a:r>
              <a:rPr lang="en-US" sz="4800" b="1" i="1" dirty="0" smtClean="0"/>
              <a:t>History Courses,</a:t>
            </a:r>
          </a:p>
          <a:p>
            <a:pPr algn="ctr"/>
            <a:r>
              <a:rPr lang="en-US" sz="4800" b="1" i="1" dirty="0" smtClean="0"/>
              <a:t>and Transfer</a:t>
            </a:r>
          </a:p>
          <a:p>
            <a:pPr algn="ctr"/>
            <a:endParaRPr lang="en-US" sz="2800" b="1" dirty="0"/>
          </a:p>
          <a:p>
            <a:pPr algn="ctr"/>
            <a:r>
              <a:rPr lang="en-US" sz="2400" b="1" dirty="0" smtClean="0"/>
              <a:t>Rebecca Leslie</a:t>
            </a:r>
          </a:p>
          <a:p>
            <a:pPr algn="ctr"/>
            <a:r>
              <a:rPr lang="en-US" sz="2400" b="1" dirty="0" smtClean="0"/>
              <a:t>Program Director</a:t>
            </a:r>
          </a:p>
          <a:p>
            <a:pPr algn="ctr"/>
            <a:r>
              <a:rPr lang="en-US" sz="2400" b="1" dirty="0" smtClean="0"/>
              <a:t>Academic Quality &amp; Workforce</a:t>
            </a:r>
            <a:endParaRPr lang="en-US" sz="2800" b="1" dirty="0"/>
          </a:p>
        </p:txBody>
      </p:sp>
    </p:spTree>
    <p:extLst>
      <p:ext uri="{BB962C8B-B14F-4D97-AF65-F5344CB8AC3E}">
        <p14:creationId xmlns:p14="http://schemas.microsoft.com/office/powerpoint/2010/main" val="381261178"/>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246063"/>
            <a:ext cx="9144000" cy="668337"/>
          </a:xfrm>
        </p:spPr>
        <p:txBody>
          <a:bodyPr>
            <a:normAutofit/>
          </a:bodyPr>
          <a:lstStyle/>
          <a:p>
            <a:r>
              <a:rPr lang="en-US" b="1" i="1" dirty="0" smtClean="0">
                <a:solidFill>
                  <a:srgbClr val="C00000"/>
                </a:solidFill>
              </a:rPr>
              <a:t>ACGM Learning Outcomes Project-Revisions </a:t>
            </a:r>
            <a:endParaRPr lang="en-US" b="1" i="1" dirty="0">
              <a:solidFill>
                <a:srgbClr val="C00000"/>
              </a:solidFill>
            </a:endParaRPr>
          </a:p>
        </p:txBody>
      </p:sp>
      <p:sp>
        <p:nvSpPr>
          <p:cNvPr id="3" name="Content Placeholder 2"/>
          <p:cNvSpPr>
            <a:spLocks noGrp="1"/>
          </p:cNvSpPr>
          <p:nvPr>
            <p:ph idx="4294967295"/>
          </p:nvPr>
        </p:nvSpPr>
        <p:spPr>
          <a:xfrm>
            <a:off x="533400" y="990601"/>
            <a:ext cx="8077200" cy="5164138"/>
          </a:xfrm>
        </p:spPr>
        <p:txBody>
          <a:bodyPr>
            <a:normAutofit fontScale="85000" lnSpcReduction="20000"/>
          </a:bodyPr>
          <a:lstStyle/>
          <a:p>
            <a:pPr marL="0" marR="0" indent="0">
              <a:spcBef>
                <a:spcPts val="0"/>
              </a:spcBef>
              <a:spcAft>
                <a:spcPts val="0"/>
              </a:spcAft>
              <a:buNone/>
              <a:tabLst>
                <a:tab pos="1028700" algn="l"/>
                <a:tab pos="5888990" algn="r"/>
              </a:tabLst>
            </a:pPr>
            <a:r>
              <a:rPr lang="en-US" sz="1600" b="1" dirty="0">
                <a:latin typeface="Tahoma" panose="020B0604030504040204" pitchFamily="34" charset="0"/>
                <a:ea typeface="Times New Roman" panose="02020603050405020304" pitchFamily="18" charset="0"/>
              </a:rPr>
              <a:t>HIST </a:t>
            </a:r>
            <a:r>
              <a:rPr lang="en-US" sz="1600" b="1" dirty="0" smtClean="0">
                <a:latin typeface="Tahoma" panose="020B0604030504040204" pitchFamily="34" charset="0"/>
                <a:ea typeface="Times New Roman" panose="02020603050405020304" pitchFamily="18" charset="0"/>
              </a:rPr>
              <a:t>2381 African </a:t>
            </a:r>
            <a:r>
              <a:rPr lang="en-US" sz="1600" b="1" dirty="0">
                <a:latin typeface="Tahoma" panose="020B0604030504040204" pitchFamily="34" charset="0"/>
                <a:ea typeface="Times New Roman" panose="02020603050405020304" pitchFamily="18" charset="0"/>
              </a:rPr>
              <a:t>American History I</a:t>
            </a:r>
            <a:endParaRPr lang="en-US" sz="1600" dirty="0">
              <a:latin typeface="Tahoma" panose="020B0604030504040204" pitchFamily="34" charset="0"/>
              <a:ea typeface="Calibri" panose="020F0502020204030204" pitchFamily="34" charset="0"/>
            </a:endParaRPr>
          </a:p>
          <a:p>
            <a:pPr marL="0" marR="0" indent="0">
              <a:spcBef>
                <a:spcPts val="0"/>
              </a:spcBef>
              <a:spcAft>
                <a:spcPts val="0"/>
              </a:spcAft>
              <a:buNone/>
              <a:tabLst>
                <a:tab pos="1028700" algn="l"/>
                <a:tab pos="5888990" algn="r"/>
              </a:tabLst>
            </a:pPr>
            <a:r>
              <a:rPr lang="en-US" sz="1400" dirty="0">
                <a:latin typeface="Tahoma" panose="020B0604030504040204" pitchFamily="34" charset="0"/>
                <a:ea typeface="Times New Roman" panose="02020603050405020304" pitchFamily="18" charset="0"/>
              </a:rPr>
              <a:t> </a:t>
            </a:r>
            <a:endParaRPr lang="en-US" sz="1400" dirty="0">
              <a:latin typeface="Tahoma" panose="020B0604030504040204" pitchFamily="34" charset="0"/>
              <a:ea typeface="Calibri" panose="020F0502020204030204" pitchFamily="34" charset="0"/>
            </a:endParaRPr>
          </a:p>
          <a:p>
            <a:pPr marL="0" marR="0" indent="0">
              <a:lnSpc>
                <a:spcPct val="120000"/>
              </a:lnSpc>
              <a:spcBef>
                <a:spcPts val="0"/>
              </a:spcBef>
              <a:spcAft>
                <a:spcPts val="0"/>
              </a:spcAft>
              <a:buNone/>
            </a:pPr>
            <a:r>
              <a:rPr lang="en-US" sz="2200" dirty="0">
                <a:latin typeface="Tahoma" panose="020B0604030504040204" pitchFamily="34" charset="0"/>
                <a:ea typeface="Calibri" panose="020F0502020204030204" pitchFamily="34" charset="0"/>
              </a:rPr>
              <a:t>A survey of the social, political, economic, cultural, and intellectual history of people of African descent in the formation and development of the United States to the Civil War/Reconstruction period. African American History I includes the study of African origins and legacy, trans-Atlantic slave trade, and the experiences of African Americans during Colonial, Revolutionary, Early National, Antebellum, and the Civil War/Reconstruction Eras. This course will enable students to understand African American history as an integral part of U.S. history. (May be applied to the U.S. History requirement</a:t>
            </a:r>
            <a:r>
              <a:rPr lang="en-US" sz="2200" dirty="0" smtClean="0">
                <a:latin typeface="Tahoma" panose="020B0604030504040204" pitchFamily="34" charset="0"/>
                <a:ea typeface="Calibri" panose="020F0502020204030204" pitchFamily="34" charset="0"/>
              </a:rPr>
              <a:t>.)</a:t>
            </a:r>
          </a:p>
          <a:p>
            <a:pPr marL="0" marR="0" indent="0">
              <a:spcBef>
                <a:spcPts val="0"/>
              </a:spcBef>
              <a:spcAft>
                <a:spcPts val="0"/>
              </a:spcAft>
              <a:buNone/>
            </a:pPr>
            <a:endParaRPr lang="en-US" sz="2000" dirty="0">
              <a:latin typeface="Tahoma" panose="020B0604030504040204" pitchFamily="34" charset="0"/>
              <a:ea typeface="Calibri" panose="020F0502020204030204" pitchFamily="34" charset="0"/>
            </a:endParaRPr>
          </a:p>
          <a:p>
            <a:pPr marL="0" marR="0" indent="0">
              <a:spcBef>
                <a:spcPts val="0"/>
              </a:spcBef>
              <a:spcAft>
                <a:spcPts val="0"/>
              </a:spcAft>
              <a:buNone/>
              <a:tabLst>
                <a:tab pos="1028700" algn="l"/>
                <a:tab pos="5888990" algn="r"/>
              </a:tabLst>
            </a:pPr>
            <a:r>
              <a:rPr lang="en-US" sz="1400" b="1" dirty="0">
                <a:latin typeface="Tahoma" panose="020B0604030504040204" pitchFamily="34" charset="0"/>
                <a:ea typeface="Times New Roman" panose="02020603050405020304" pitchFamily="18" charset="0"/>
              </a:rPr>
              <a:t> </a:t>
            </a:r>
            <a:r>
              <a:rPr lang="en-US" sz="1700" b="1" dirty="0" smtClean="0">
                <a:solidFill>
                  <a:srgbClr val="000000"/>
                </a:solidFill>
                <a:latin typeface="Tahoma" panose="020B0604030504040204" pitchFamily="34" charset="0"/>
                <a:ea typeface="Calibri" panose="020F0502020204030204" pitchFamily="34" charset="0"/>
              </a:rPr>
              <a:t>Learning </a:t>
            </a:r>
            <a:r>
              <a:rPr lang="en-US" sz="1700" b="1" dirty="0">
                <a:solidFill>
                  <a:srgbClr val="000000"/>
                </a:solidFill>
                <a:latin typeface="Tahoma" panose="020B0604030504040204" pitchFamily="34" charset="0"/>
                <a:ea typeface="Calibri" panose="020F0502020204030204" pitchFamily="34" charset="0"/>
              </a:rPr>
              <a:t>Outcomes</a:t>
            </a:r>
            <a:endParaRPr lang="en-US" sz="1700" dirty="0">
              <a:latin typeface="Tahoma" panose="020B0604030504040204" pitchFamily="34" charset="0"/>
              <a:ea typeface="Calibri" panose="020F0502020204030204" pitchFamily="34" charset="0"/>
            </a:endParaRPr>
          </a:p>
          <a:p>
            <a:pPr marL="0" marR="0" indent="0">
              <a:spcBef>
                <a:spcPts val="0"/>
              </a:spcBef>
              <a:spcAft>
                <a:spcPts val="0"/>
              </a:spcAft>
              <a:buNone/>
              <a:tabLst>
                <a:tab pos="0" algn="l"/>
              </a:tabLst>
            </a:pPr>
            <a:r>
              <a:rPr lang="en-US" sz="1400" dirty="0">
                <a:solidFill>
                  <a:srgbClr val="000000"/>
                </a:solidFill>
                <a:latin typeface="Tahoma" panose="020B0604030504040204" pitchFamily="34" charset="0"/>
                <a:ea typeface="Calibri" panose="020F0502020204030204" pitchFamily="34" charset="0"/>
              </a:rPr>
              <a:t> </a:t>
            </a:r>
            <a:endParaRPr lang="en-US" sz="1400" dirty="0">
              <a:latin typeface="Tahoma" panose="020B0604030504040204" pitchFamily="34" charset="0"/>
              <a:ea typeface="Calibri" panose="020F0502020204030204" pitchFamily="34" charset="0"/>
            </a:endParaRPr>
          </a:p>
          <a:p>
            <a:pPr marL="0" marR="0" indent="0">
              <a:lnSpc>
                <a:spcPct val="120000"/>
              </a:lnSpc>
              <a:spcBef>
                <a:spcPts val="0"/>
              </a:spcBef>
              <a:spcAft>
                <a:spcPts val="0"/>
              </a:spcAft>
              <a:buNone/>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Upon successful completion of this course, students will:</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2000" dirty="0">
                <a:latin typeface="Tahoma" panose="020B0604030504040204" pitchFamily="34" charset="0"/>
                <a:ea typeface="Tahoma" panose="020B0604030504040204" pitchFamily="34" charset="0"/>
                <a:cs typeface="Tahoma" panose="020B0604030504040204" pitchFamily="34" charset="0"/>
              </a:rPr>
              <a:t>1. Create an argument through the use of historical evidence.</a:t>
            </a:r>
          </a:p>
          <a:p>
            <a:pPr marL="0" indent="0">
              <a:lnSpc>
                <a:spcPct val="120000"/>
              </a:lnSpc>
              <a:buNone/>
            </a:pPr>
            <a:r>
              <a:rPr lang="en-US" sz="2000" dirty="0">
                <a:latin typeface="Tahoma" panose="020B0604030504040204" pitchFamily="34" charset="0"/>
                <a:ea typeface="Tahoma" panose="020B0604030504040204" pitchFamily="34" charset="0"/>
                <a:cs typeface="Tahoma" panose="020B0604030504040204" pitchFamily="34" charset="0"/>
              </a:rPr>
              <a:t>2. Analyze and interpret primary and secondary </a:t>
            </a:r>
            <a:r>
              <a:rPr lang="en-US" sz="2000" dirty="0" smtClean="0">
                <a:latin typeface="Tahoma" panose="020B0604030504040204" pitchFamily="34" charset="0"/>
                <a:ea typeface="Tahoma" panose="020B0604030504040204" pitchFamily="34" charset="0"/>
                <a:cs typeface="Tahoma" panose="020B0604030504040204" pitchFamily="34" charset="0"/>
              </a:rPr>
              <a:t>sources.</a:t>
            </a:r>
          </a:p>
          <a:p>
            <a:pPr marL="0" indent="0">
              <a:lnSpc>
                <a:spcPct val="120000"/>
              </a:lnSpc>
              <a:buNone/>
            </a:pPr>
            <a:r>
              <a:rPr lang="en-US" sz="2000" dirty="0" smtClean="0">
                <a:latin typeface="Tahoma" panose="020B0604030504040204" pitchFamily="34" charset="0"/>
                <a:ea typeface="Tahoma" panose="020B0604030504040204" pitchFamily="34" charset="0"/>
                <a:cs typeface="Tahoma" panose="020B0604030504040204" pitchFamily="34" charset="0"/>
              </a:rPr>
              <a:t>3</a:t>
            </a:r>
            <a:r>
              <a:rPr lang="en-US" sz="2000" dirty="0">
                <a:latin typeface="Tahoma" panose="020B0604030504040204" pitchFamily="34" charset="0"/>
                <a:ea typeface="Tahoma" panose="020B0604030504040204" pitchFamily="34" charset="0"/>
                <a:cs typeface="Tahoma" panose="020B0604030504040204" pitchFamily="34" charset="0"/>
              </a:rPr>
              <a:t>. Analyze the effects of historical, social, political, economic, cultural, and global forces on this period of African American history</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marL="914400" indent="0">
              <a:buNone/>
            </a:pPr>
            <a:endPar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0" y="6052688"/>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10</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274579669"/>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246063"/>
            <a:ext cx="9144000" cy="668337"/>
          </a:xfrm>
        </p:spPr>
        <p:txBody>
          <a:bodyPr>
            <a:normAutofit fontScale="90000"/>
          </a:bodyPr>
          <a:lstStyle/>
          <a:p>
            <a:r>
              <a:rPr lang="en-US" b="1" i="1" dirty="0" smtClean="0">
                <a:solidFill>
                  <a:srgbClr val="C00000"/>
                </a:solidFill>
              </a:rPr>
              <a:t>ACGM Learning Outcomes Project-New Proposed </a:t>
            </a:r>
            <a:endParaRPr lang="en-US" b="1" i="1" dirty="0">
              <a:solidFill>
                <a:srgbClr val="C00000"/>
              </a:solidFill>
            </a:endParaRPr>
          </a:p>
        </p:txBody>
      </p:sp>
      <p:sp>
        <p:nvSpPr>
          <p:cNvPr id="3" name="Content Placeholder 2"/>
          <p:cNvSpPr>
            <a:spLocks noGrp="1"/>
          </p:cNvSpPr>
          <p:nvPr>
            <p:ph idx="4294967295"/>
          </p:nvPr>
        </p:nvSpPr>
        <p:spPr>
          <a:xfrm>
            <a:off x="381000" y="685800"/>
            <a:ext cx="8229600" cy="5468939"/>
          </a:xfrm>
        </p:spPr>
        <p:txBody>
          <a:bodyPr>
            <a:normAutofit fontScale="92500" lnSpcReduction="20000"/>
          </a:bodyPr>
          <a:lstStyle/>
          <a:p>
            <a:pPr marL="171450" indent="0">
              <a:buNone/>
            </a:pPr>
            <a:r>
              <a:rPr lang="en-US" sz="1400" dirty="0">
                <a:ea typeface="Times New Roman" panose="02020603050405020304" pitchFamily="18" charset="0"/>
              </a:rPr>
              <a:t> </a:t>
            </a:r>
            <a:endParaRPr lang="en-US" sz="1400" dirty="0"/>
          </a:p>
          <a:p>
            <a:pPr marL="0" marR="0" indent="0">
              <a:spcBef>
                <a:spcPts val="0"/>
              </a:spcBef>
              <a:spcAft>
                <a:spcPts val="0"/>
              </a:spcAft>
              <a:buNone/>
              <a:tabLst>
                <a:tab pos="1028700" algn="l"/>
                <a:tab pos="5888990" algn="r"/>
              </a:tabLst>
            </a:pPr>
            <a:r>
              <a:rPr lang="en-US" sz="1800" b="1" dirty="0">
                <a:latin typeface="Tahoma" panose="020B0604030504040204" pitchFamily="34" charset="0"/>
                <a:ea typeface="Times New Roman" panose="02020603050405020304" pitchFamily="18" charset="0"/>
              </a:rPr>
              <a:t>HIST </a:t>
            </a:r>
            <a:r>
              <a:rPr lang="en-US" sz="1800" b="1" dirty="0" smtClean="0">
                <a:latin typeface="Tahoma" panose="020B0604030504040204" pitchFamily="34" charset="0"/>
                <a:ea typeface="Times New Roman" panose="02020603050405020304" pitchFamily="18" charset="0"/>
              </a:rPr>
              <a:t>2382 African </a:t>
            </a:r>
            <a:r>
              <a:rPr lang="en-US" sz="1800" b="1" dirty="0">
                <a:latin typeface="Tahoma" panose="020B0604030504040204" pitchFamily="34" charset="0"/>
                <a:ea typeface="Times New Roman" panose="02020603050405020304" pitchFamily="18" charset="0"/>
              </a:rPr>
              <a:t>American History II</a:t>
            </a:r>
            <a:endParaRPr lang="en-US" sz="1800" dirty="0">
              <a:latin typeface="Tahoma" panose="020B0604030504040204" pitchFamily="34" charset="0"/>
              <a:ea typeface="Calibri" panose="020F0502020204030204" pitchFamily="34" charset="0"/>
            </a:endParaRPr>
          </a:p>
          <a:p>
            <a:pPr marL="0" marR="0" indent="0">
              <a:spcBef>
                <a:spcPts val="0"/>
              </a:spcBef>
              <a:spcAft>
                <a:spcPts val="0"/>
              </a:spcAft>
              <a:buNone/>
              <a:tabLst>
                <a:tab pos="1028700" algn="l"/>
                <a:tab pos="5888990" algn="r"/>
              </a:tabLst>
            </a:pPr>
            <a:r>
              <a:rPr lang="en-US" sz="1400" dirty="0">
                <a:latin typeface="Tahoma" panose="020B0604030504040204" pitchFamily="34" charset="0"/>
                <a:ea typeface="Times New Roman" panose="02020603050405020304" pitchFamily="18" charset="0"/>
              </a:rPr>
              <a:t> </a:t>
            </a:r>
            <a:endParaRPr lang="en-US" sz="1400" dirty="0">
              <a:latin typeface="Tahoma" panose="020B0604030504040204" pitchFamily="34" charset="0"/>
              <a:ea typeface="Calibri" panose="020F0502020204030204" pitchFamily="34" charset="0"/>
            </a:endParaRPr>
          </a:p>
          <a:p>
            <a:pPr marL="0" marR="0" indent="0">
              <a:lnSpc>
                <a:spcPct val="120000"/>
              </a:lnSpc>
              <a:spcBef>
                <a:spcPts val="0"/>
              </a:spcBef>
              <a:spcAft>
                <a:spcPts val="0"/>
              </a:spcAft>
              <a:buNone/>
            </a:pPr>
            <a:r>
              <a:rPr lang="en-US" sz="2100" dirty="0">
                <a:latin typeface="Tahoma" panose="020B0604030504040204" pitchFamily="34" charset="0"/>
                <a:ea typeface="Tahoma" panose="020B0604030504040204" pitchFamily="34" charset="0"/>
                <a:cs typeface="Tahoma" panose="020B0604030504040204" pitchFamily="34" charset="0"/>
              </a:rPr>
              <a:t>A survey of the social, political, economic, cultural, and intellectual history of people of African descent in the United States from the Civil War/Reconstruction period to the present. African American History II examines segregation, disenfranchisement, civil rights, migrations, industrialization, world wars, the Harlem Renaissance, and the conditions of African Americans in the Great Depression, Cold War, and post-Cold War eras. This course will enable students to understand African American history as an integral part of U.S. history. (May be applied to the U.S. History requirement.)</a:t>
            </a:r>
          </a:p>
          <a:p>
            <a:pPr marL="0" marR="0" indent="0">
              <a:lnSpc>
                <a:spcPct val="120000"/>
              </a:lnSpc>
              <a:spcBef>
                <a:spcPts val="0"/>
              </a:spcBef>
              <a:spcAft>
                <a:spcPts val="0"/>
              </a:spcAft>
              <a:buNone/>
            </a:pPr>
            <a:r>
              <a:rPr lang="en-US" sz="1200" dirty="0">
                <a:latin typeface="Tahoma" panose="020B0604030504040204" pitchFamily="34" charset="0"/>
                <a:ea typeface="Tahoma" panose="020B0604030504040204" pitchFamily="34" charset="0"/>
                <a:cs typeface="Tahoma" panose="020B0604030504040204" pitchFamily="34" charset="0"/>
              </a:rPr>
              <a:t> </a:t>
            </a:r>
          </a:p>
          <a:p>
            <a:pPr marL="0" marR="0" indent="0">
              <a:spcBef>
                <a:spcPts val="0"/>
              </a:spcBef>
              <a:spcAft>
                <a:spcPts val="0"/>
              </a:spcAft>
              <a:buNone/>
              <a:tabLst>
                <a:tab pos="0" algn="l"/>
              </a:tabLst>
            </a:pPr>
            <a:r>
              <a:rPr lang="en-US" sz="1600" b="1" dirty="0">
                <a:solidFill>
                  <a:srgbClr val="000000"/>
                </a:solidFill>
                <a:latin typeface="Tahoma" panose="020B0604030504040204" pitchFamily="34" charset="0"/>
                <a:ea typeface="Tahoma" panose="020B0604030504040204" pitchFamily="34" charset="0"/>
                <a:cs typeface="Tahoma" panose="020B0604030504040204" pitchFamily="34" charset="0"/>
              </a:rPr>
              <a:t>Learning Outcomes</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marR="0" indent="0">
              <a:spcBef>
                <a:spcPts val="0"/>
              </a:spcBef>
              <a:spcAft>
                <a:spcPts val="0"/>
              </a:spcAft>
              <a:buNone/>
              <a:tabLst>
                <a:tab pos="0" algn="l"/>
              </a:tabLst>
            </a:pP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a:p>
            <a:pPr marL="0" marR="0" indent="0">
              <a:lnSpc>
                <a:spcPct val="120000"/>
              </a:lnSpc>
              <a:spcBef>
                <a:spcPts val="0"/>
              </a:spcBef>
              <a:spcAft>
                <a:spcPts val="0"/>
              </a:spcAft>
              <a:buNone/>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Upon successful completion of this course, students will:</a:t>
            </a: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en-US" sz="2200" dirty="0">
                <a:latin typeface="Tahoma" panose="020B0604030504040204" pitchFamily="34" charset="0"/>
                <a:ea typeface="Tahoma" panose="020B0604030504040204" pitchFamily="34" charset="0"/>
                <a:cs typeface="Tahoma" panose="020B0604030504040204" pitchFamily="34" charset="0"/>
              </a:rPr>
              <a:t>1. Create an argument through the use of historical evidence.</a:t>
            </a:r>
          </a:p>
          <a:p>
            <a:pPr marL="0" indent="0">
              <a:lnSpc>
                <a:spcPct val="120000"/>
              </a:lnSpc>
              <a:buNone/>
            </a:pPr>
            <a:r>
              <a:rPr lang="en-US" sz="2200" dirty="0">
                <a:latin typeface="Tahoma" panose="020B0604030504040204" pitchFamily="34" charset="0"/>
                <a:ea typeface="Tahoma" panose="020B0604030504040204" pitchFamily="34" charset="0"/>
                <a:cs typeface="Tahoma" panose="020B0604030504040204" pitchFamily="34" charset="0"/>
              </a:rPr>
              <a:t>2. Analyze and interpret primary and secondary </a:t>
            </a:r>
            <a:r>
              <a:rPr lang="en-US" sz="2200" dirty="0" smtClean="0">
                <a:latin typeface="Tahoma" panose="020B0604030504040204" pitchFamily="34" charset="0"/>
                <a:ea typeface="Tahoma" panose="020B0604030504040204" pitchFamily="34" charset="0"/>
                <a:cs typeface="Tahoma" panose="020B0604030504040204" pitchFamily="34" charset="0"/>
              </a:rPr>
              <a:t>sources.</a:t>
            </a:r>
          </a:p>
          <a:p>
            <a:pPr marL="0" indent="0">
              <a:lnSpc>
                <a:spcPct val="120000"/>
              </a:lnSpc>
              <a:buNone/>
            </a:pPr>
            <a:r>
              <a:rPr lang="en-US" sz="2200" dirty="0" smtClean="0">
                <a:latin typeface="Tahoma" panose="020B0604030504040204" pitchFamily="34" charset="0"/>
                <a:ea typeface="Tahoma" panose="020B0604030504040204" pitchFamily="34" charset="0"/>
                <a:cs typeface="Tahoma" panose="020B0604030504040204" pitchFamily="34" charset="0"/>
              </a:rPr>
              <a:t>3. Analyze the effects of historical, social, political, economic, cultural, and global forces on this period of African American history.</a:t>
            </a:r>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0" y="6138038"/>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11</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3369731262"/>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560205474"/>
              </p:ext>
            </p:extLst>
          </p:nvPr>
        </p:nvGraphicFramePr>
        <p:xfrm>
          <a:off x="228600" y="1066800"/>
          <a:ext cx="8686800" cy="4876800"/>
        </p:xfrm>
        <a:graphic>
          <a:graphicData uri="http://schemas.openxmlformats.org/drawingml/2006/table">
            <a:tbl>
              <a:tblPr firstRow="1" bandRow="1">
                <a:tableStyleId>{5C22544A-7EE6-4342-B048-85BDC9FD1C3A}</a:tableStyleId>
              </a:tblPr>
              <a:tblGrid>
                <a:gridCol w="4423834">
                  <a:extLst>
                    <a:ext uri="{9D8B030D-6E8A-4147-A177-3AD203B41FA5}">
                      <a16:colId xmlns:a16="http://schemas.microsoft.com/office/drawing/2014/main" val="20000"/>
                    </a:ext>
                  </a:extLst>
                </a:gridCol>
                <a:gridCol w="1463088">
                  <a:extLst>
                    <a:ext uri="{9D8B030D-6E8A-4147-A177-3AD203B41FA5}">
                      <a16:colId xmlns:a16="http://schemas.microsoft.com/office/drawing/2014/main" val="20001"/>
                    </a:ext>
                  </a:extLst>
                </a:gridCol>
                <a:gridCol w="708612">
                  <a:extLst>
                    <a:ext uri="{9D8B030D-6E8A-4147-A177-3AD203B41FA5}">
                      <a16:colId xmlns:a16="http://schemas.microsoft.com/office/drawing/2014/main" val="20002"/>
                    </a:ext>
                  </a:extLst>
                </a:gridCol>
                <a:gridCol w="1367366">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463885">
                <a:tc>
                  <a:txBody>
                    <a:bodyPr/>
                    <a:lstStyle/>
                    <a:p>
                      <a:pPr algn="ctr"/>
                      <a:r>
                        <a:rPr lang="en-US" sz="2400" dirty="0" smtClean="0"/>
                        <a:t>ACGM/TCCNS Courses</a:t>
                      </a:r>
                      <a:endParaRPr lang="en-US" sz="2400" dirty="0"/>
                    </a:p>
                  </a:txBody>
                  <a:tcPr/>
                </a:tc>
                <a:tc gridSpan="2">
                  <a:txBody>
                    <a:bodyPr/>
                    <a:lstStyle/>
                    <a:p>
                      <a:pPr algn="ctr"/>
                      <a:r>
                        <a:rPr lang="en-US" sz="2400" dirty="0" smtClean="0"/>
                        <a:t>2 yr Colleges</a:t>
                      </a:r>
                      <a:endParaRPr lang="en-US" sz="2400" dirty="0"/>
                    </a:p>
                  </a:txBody>
                  <a:tcPr/>
                </a:tc>
                <a:tc hMerge="1">
                  <a:txBody>
                    <a:bodyPr/>
                    <a:lstStyle/>
                    <a:p>
                      <a:pPr algn="ctr"/>
                      <a:endParaRPr lang="en-US" sz="2400" dirty="0"/>
                    </a:p>
                  </a:txBody>
                  <a:tcPr/>
                </a:tc>
                <a:tc gridSpan="2">
                  <a:txBody>
                    <a:bodyPr/>
                    <a:lstStyle/>
                    <a:p>
                      <a:pPr algn="ctr"/>
                      <a:r>
                        <a:rPr lang="en-US" sz="2400" dirty="0" smtClean="0"/>
                        <a:t>Universities</a:t>
                      </a: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10000"/>
                  </a:ext>
                </a:extLst>
              </a:tr>
              <a:tr h="463885">
                <a:tc>
                  <a:txBody>
                    <a:bodyPr/>
                    <a:lstStyle/>
                    <a:p>
                      <a:endParaRPr lang="en-US" dirty="0"/>
                    </a:p>
                  </a:txBody>
                  <a:tcPr/>
                </a:tc>
                <a:tc>
                  <a:txBody>
                    <a:bodyPr/>
                    <a:lstStyle/>
                    <a:p>
                      <a:pPr algn="ctr"/>
                      <a:r>
                        <a:rPr lang="en-US" sz="2400" b="1" dirty="0" smtClean="0"/>
                        <a:t>Students</a:t>
                      </a:r>
                      <a:endParaRPr lang="en-US" sz="2400" b="1" dirty="0"/>
                    </a:p>
                  </a:txBody>
                  <a:tcPr/>
                </a:tc>
                <a:tc>
                  <a:txBody>
                    <a:bodyPr/>
                    <a:lstStyle/>
                    <a:p>
                      <a:pPr algn="ctr"/>
                      <a:r>
                        <a:rPr lang="en-US" sz="2400" b="1" dirty="0" smtClean="0"/>
                        <a:t>Inst</a:t>
                      </a:r>
                      <a:endParaRPr lang="en-US" sz="2400" b="1" dirty="0"/>
                    </a:p>
                  </a:txBody>
                  <a:tcPr/>
                </a:tc>
                <a:tc>
                  <a:txBody>
                    <a:bodyPr/>
                    <a:lstStyle/>
                    <a:p>
                      <a:pPr algn="ctr"/>
                      <a:r>
                        <a:rPr lang="en-US" sz="2400" b="1" dirty="0" smtClean="0"/>
                        <a:t>Students</a:t>
                      </a:r>
                      <a:endParaRPr lang="en-US" sz="2400" b="1" dirty="0"/>
                    </a:p>
                  </a:txBody>
                  <a:tcPr/>
                </a:tc>
                <a:tc>
                  <a:txBody>
                    <a:bodyPr/>
                    <a:lstStyle/>
                    <a:p>
                      <a:pPr algn="ctr"/>
                      <a:r>
                        <a:rPr lang="en-US" sz="2400" b="1" dirty="0" smtClean="0"/>
                        <a:t>Inst</a:t>
                      </a:r>
                      <a:endParaRPr lang="en-US" sz="2400" b="1" dirty="0"/>
                    </a:p>
                  </a:txBody>
                  <a:tcPr/>
                </a:tc>
                <a:extLst>
                  <a:ext uri="{0D108BD9-81ED-4DB2-BD59-A6C34878D82A}">
                    <a16:rowId xmlns:a16="http://schemas.microsoft.com/office/drawing/2014/main" val="10001"/>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a:t>
                      </a:r>
                      <a:r>
                        <a:rPr lang="en-US" sz="1800" dirty="0" smtClean="0">
                          <a:effectLst/>
                          <a:latin typeface="Tahoma" panose="020B0604030504040204" pitchFamily="34" charset="0"/>
                          <a:ea typeface="Calibri" panose="020F0502020204030204" pitchFamily="34" charset="0"/>
                        </a:rPr>
                        <a:t>1301 </a:t>
                      </a:r>
                      <a:r>
                        <a:rPr lang="en-US" sz="1800" dirty="0">
                          <a:effectLst/>
                          <a:latin typeface="Tahoma" panose="020B0604030504040204" pitchFamily="34" charset="0"/>
                          <a:ea typeface="Calibri" panose="020F0502020204030204" pitchFamily="34" charset="0"/>
                        </a:rPr>
                        <a:t>United States History 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188209</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78</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62039</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34</a:t>
                      </a:r>
                    </a:p>
                  </a:txBody>
                  <a:tcPr marL="9525" marR="9525" marT="9525" marB="0" anchor="ctr"/>
                </a:tc>
                <a:extLst>
                  <a:ext uri="{0D108BD9-81ED-4DB2-BD59-A6C34878D82A}">
                    <a16:rowId xmlns:a16="http://schemas.microsoft.com/office/drawing/2014/main" val="10002"/>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1302 United States History II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157018</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78</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57668</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35</a:t>
                      </a:r>
                    </a:p>
                  </a:txBody>
                  <a:tcPr marL="9525" marR="9525" marT="9525" marB="0" anchor="ctr"/>
                </a:tc>
                <a:extLst>
                  <a:ext uri="{0D108BD9-81ED-4DB2-BD59-A6C34878D82A}">
                    <a16:rowId xmlns:a16="http://schemas.microsoft.com/office/drawing/2014/main" val="10003"/>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2301 Texas History</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7832</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56</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4379</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13</a:t>
                      </a:r>
                    </a:p>
                  </a:txBody>
                  <a:tcPr marL="9525" marR="9525" marT="9525" marB="0" anchor="ctr"/>
                </a:tc>
                <a:extLst>
                  <a:ext uri="{0D108BD9-81ED-4DB2-BD59-A6C34878D82A}">
                    <a16:rowId xmlns:a16="http://schemas.microsoft.com/office/drawing/2014/main" val="10004"/>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2311 Western Civilization 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2643</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42</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2323</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13</a:t>
                      </a:r>
                    </a:p>
                  </a:txBody>
                  <a:tcPr marL="9525" marR="9525" marT="9525" marB="0" anchor="ctr"/>
                </a:tc>
                <a:extLst>
                  <a:ext uri="{0D108BD9-81ED-4DB2-BD59-A6C34878D82A}">
                    <a16:rowId xmlns:a16="http://schemas.microsoft.com/office/drawing/2014/main" val="10005"/>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2312 Western Civilization II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1376</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37</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1747</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11</a:t>
                      </a:r>
                    </a:p>
                  </a:txBody>
                  <a:tcPr marL="9525" marR="9525" marT="9525" marB="0" anchor="ctr"/>
                </a:tc>
                <a:extLst>
                  <a:ext uri="{0D108BD9-81ED-4DB2-BD59-A6C34878D82A}">
                    <a16:rowId xmlns:a16="http://schemas.microsoft.com/office/drawing/2014/main" val="10006"/>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2321 World Civilizations 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3946</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45</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2547</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21</a:t>
                      </a:r>
                    </a:p>
                  </a:txBody>
                  <a:tcPr marL="9525" marR="9525" marT="9525" marB="0" anchor="ctr"/>
                </a:tc>
                <a:extLst>
                  <a:ext uri="{0D108BD9-81ED-4DB2-BD59-A6C34878D82A}">
                    <a16:rowId xmlns:a16="http://schemas.microsoft.com/office/drawing/2014/main" val="10007"/>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2322 World Civilizations II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3022</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39</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2358</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22</a:t>
                      </a:r>
                    </a:p>
                  </a:txBody>
                  <a:tcPr marL="9525" marR="9525" marT="9525" marB="0" anchor="ctr"/>
                </a:tc>
                <a:extLst>
                  <a:ext uri="{0D108BD9-81ED-4DB2-BD59-A6C34878D82A}">
                    <a16:rowId xmlns:a16="http://schemas.microsoft.com/office/drawing/2014/main" val="10008"/>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2327 </a:t>
                      </a:r>
                      <a:r>
                        <a:rPr lang="en-US" sz="1800" dirty="0" smtClean="0">
                          <a:effectLst/>
                          <a:latin typeface="Tahoma" panose="020B0604030504040204" pitchFamily="34" charset="0"/>
                          <a:ea typeface="Calibri" panose="020F0502020204030204" pitchFamily="34" charset="0"/>
                        </a:rPr>
                        <a:t>Mexican American </a:t>
                      </a:r>
                      <a:r>
                        <a:rPr lang="en-US" sz="1800" dirty="0">
                          <a:effectLst/>
                          <a:latin typeface="Tahoma" panose="020B0604030504040204" pitchFamily="34" charset="0"/>
                          <a:ea typeface="Calibri" panose="020F0502020204030204" pitchFamily="34" charset="0"/>
                        </a:rPr>
                        <a:t>History 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893</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15</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113</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a:t>
                      </a:r>
                    </a:p>
                  </a:txBody>
                  <a:tcPr marL="9525" marR="9525" marT="9525" marB="0" anchor="ctr"/>
                </a:tc>
                <a:extLst>
                  <a:ext uri="{0D108BD9-81ED-4DB2-BD59-A6C34878D82A}">
                    <a16:rowId xmlns:a16="http://schemas.microsoft.com/office/drawing/2014/main" val="10009"/>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2328 </a:t>
                      </a:r>
                      <a:r>
                        <a:rPr lang="en-US" sz="1800" dirty="0" smtClean="0">
                          <a:effectLst/>
                          <a:latin typeface="Tahoma" panose="020B0604030504040204" pitchFamily="34" charset="0"/>
                          <a:ea typeface="Calibri" panose="020F0502020204030204" pitchFamily="34" charset="0"/>
                        </a:rPr>
                        <a:t>Mexican American </a:t>
                      </a:r>
                      <a:r>
                        <a:rPr lang="en-US" sz="1800" dirty="0">
                          <a:effectLst/>
                          <a:latin typeface="Tahoma" panose="020B0604030504040204" pitchFamily="34" charset="0"/>
                          <a:ea typeface="Calibri" panose="020F0502020204030204" pitchFamily="34" charset="0"/>
                        </a:rPr>
                        <a:t>History II</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500</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16</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45</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a:t>
                      </a:r>
                    </a:p>
                  </a:txBody>
                  <a:tcPr marL="9525" marR="9525" marT="9525" marB="0" anchor="ctr"/>
                </a:tc>
                <a:extLst>
                  <a:ext uri="{0D108BD9-81ED-4DB2-BD59-A6C34878D82A}">
                    <a16:rowId xmlns:a16="http://schemas.microsoft.com/office/drawing/2014/main" val="10010"/>
                  </a:ext>
                </a:extLst>
              </a:tr>
              <a:tr h="394903">
                <a:tc>
                  <a:txBody>
                    <a:bodyPr/>
                    <a:lstStyle/>
                    <a:p>
                      <a:pPr marL="0" marR="0">
                        <a:lnSpc>
                          <a:spcPct val="107000"/>
                        </a:lnSpc>
                        <a:spcBef>
                          <a:spcPts val="0"/>
                        </a:spcBef>
                        <a:spcAft>
                          <a:spcPts val="0"/>
                        </a:spcAft>
                      </a:pPr>
                      <a:r>
                        <a:rPr lang="en-US" sz="1800" dirty="0">
                          <a:effectLst/>
                          <a:latin typeface="Tahoma" panose="020B0604030504040204" pitchFamily="34" charset="0"/>
                          <a:ea typeface="Calibri" panose="020F0502020204030204" pitchFamily="34" charset="0"/>
                        </a:rPr>
                        <a:t>HIST 2381 </a:t>
                      </a:r>
                      <a:r>
                        <a:rPr lang="en-US" sz="1800" dirty="0" smtClean="0">
                          <a:effectLst/>
                          <a:latin typeface="Tahoma" panose="020B0604030504040204" pitchFamily="34" charset="0"/>
                          <a:ea typeface="Calibri" panose="020F0502020204030204" pitchFamily="34" charset="0"/>
                        </a:rPr>
                        <a:t>African American </a:t>
                      </a:r>
                      <a:r>
                        <a:rPr lang="en-US" sz="1800" dirty="0">
                          <a:effectLst/>
                          <a:latin typeface="Tahoma" panose="020B0604030504040204" pitchFamily="34" charset="0"/>
                          <a:ea typeface="Calibri" panose="020F0502020204030204" pitchFamily="34" charset="0"/>
                        </a:rPr>
                        <a:t>History</a:t>
                      </a:r>
                    </a:p>
                  </a:txBody>
                  <a:tcPr marL="68580" marR="68580" marT="0" marB="0"/>
                </a:tc>
                <a:tc>
                  <a:txBody>
                    <a:bodyPr/>
                    <a:lstStyle/>
                    <a:p>
                      <a:pPr algn="r" fontAlgn="ctr"/>
                      <a:r>
                        <a:rPr lang="en-US" sz="2400" b="0" i="0" u="none" strike="noStrike" dirty="0">
                          <a:solidFill>
                            <a:srgbClr val="000000"/>
                          </a:solidFill>
                          <a:effectLst/>
                          <a:latin typeface="Tahoma" panose="020B0604030504040204" pitchFamily="34" charset="0"/>
                        </a:rPr>
                        <a:t>717</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13</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992</a:t>
                      </a:r>
                    </a:p>
                  </a:txBody>
                  <a:tcPr marL="9525" marR="9525" marT="9525" marB="0" anchor="ctr"/>
                </a:tc>
                <a:tc>
                  <a:txBody>
                    <a:bodyPr/>
                    <a:lstStyle/>
                    <a:p>
                      <a:pPr algn="r" fontAlgn="ctr"/>
                      <a:r>
                        <a:rPr lang="en-US" sz="2400" b="0" i="0" u="none" strike="noStrike" dirty="0">
                          <a:solidFill>
                            <a:srgbClr val="000000"/>
                          </a:solidFill>
                          <a:effectLst/>
                          <a:latin typeface="Tahoma" panose="020B0604030504040204" pitchFamily="34" charset="0"/>
                        </a:rPr>
                        <a:t>2</a:t>
                      </a:r>
                    </a:p>
                  </a:txBody>
                  <a:tcPr marL="9525" marR="9525" marT="9525" marB="0" anchor="ctr"/>
                </a:tc>
                <a:extLst>
                  <a:ext uri="{0D108BD9-81ED-4DB2-BD59-A6C34878D82A}">
                    <a16:rowId xmlns:a16="http://schemas.microsoft.com/office/drawing/2014/main" val="10011"/>
                  </a:ext>
                </a:extLst>
              </a:tr>
            </a:tbl>
          </a:graphicData>
        </a:graphic>
      </p:graphicFrame>
      <p:sp>
        <p:nvSpPr>
          <p:cNvPr id="8" name="Rectangle 7"/>
          <p:cNvSpPr/>
          <p:nvPr/>
        </p:nvSpPr>
        <p:spPr>
          <a:xfrm>
            <a:off x="0" y="6278564"/>
            <a:ext cx="9144000" cy="604148"/>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12</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2" name="Rectangle 1"/>
          <p:cNvSpPr/>
          <p:nvPr/>
        </p:nvSpPr>
        <p:spPr>
          <a:xfrm>
            <a:off x="228600" y="358913"/>
            <a:ext cx="8686800" cy="707886"/>
          </a:xfrm>
          <a:prstGeom prst="rect">
            <a:avLst/>
          </a:prstGeom>
        </p:spPr>
        <p:txBody>
          <a:bodyPr wrap="square">
            <a:spAutoFit/>
          </a:bodyPr>
          <a:lstStyle/>
          <a:p>
            <a:pPr lvl="0" algn="ctr"/>
            <a:r>
              <a:rPr lang="en-US" sz="4000" b="1" i="1" dirty="0">
                <a:solidFill>
                  <a:srgbClr val="C00000"/>
                </a:solidFill>
              </a:rPr>
              <a:t>History </a:t>
            </a:r>
            <a:r>
              <a:rPr lang="en-US" sz="4000" b="1" i="1" dirty="0" smtClean="0">
                <a:solidFill>
                  <a:srgbClr val="C00000"/>
                </a:solidFill>
              </a:rPr>
              <a:t>Course </a:t>
            </a:r>
            <a:r>
              <a:rPr lang="en-US" sz="4000" b="1" i="1" dirty="0">
                <a:solidFill>
                  <a:srgbClr val="C00000"/>
                </a:solidFill>
              </a:rPr>
              <a:t>Enrollments FY </a:t>
            </a:r>
            <a:r>
              <a:rPr lang="en-US" sz="4000" b="1" i="1" dirty="0" smtClean="0">
                <a:solidFill>
                  <a:srgbClr val="C00000"/>
                </a:solidFill>
              </a:rPr>
              <a:t>2018</a:t>
            </a:r>
            <a:endParaRPr lang="en-US" sz="4000" b="1" i="1" dirty="0">
              <a:solidFill>
                <a:srgbClr val="C00000"/>
              </a:solidFill>
            </a:endParaRPr>
          </a:p>
        </p:txBody>
      </p:sp>
      <p:sp>
        <p:nvSpPr>
          <p:cNvPr id="3" name="TextBox 2"/>
          <p:cNvSpPr txBox="1"/>
          <p:nvPr/>
        </p:nvSpPr>
        <p:spPr>
          <a:xfrm>
            <a:off x="457200" y="6019800"/>
            <a:ext cx="6096000" cy="261610"/>
          </a:xfrm>
          <a:prstGeom prst="rect">
            <a:avLst/>
          </a:prstGeom>
          <a:noFill/>
        </p:spPr>
        <p:txBody>
          <a:bodyPr wrap="square" rtlCol="0">
            <a:spAutoFit/>
          </a:bodyPr>
          <a:lstStyle/>
          <a:p>
            <a:r>
              <a:rPr lang="en-US" sz="1100" dirty="0" smtClean="0"/>
              <a:t>Source: CBM 001</a:t>
            </a:r>
            <a:endParaRPr lang="en-US" sz="1100" dirty="0"/>
          </a:p>
        </p:txBody>
      </p:sp>
    </p:spTree>
    <p:extLst>
      <p:ext uri="{BB962C8B-B14F-4D97-AF65-F5344CB8AC3E}">
        <p14:creationId xmlns:p14="http://schemas.microsoft.com/office/powerpoint/2010/main" val="79064516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0" y="6314190"/>
            <a:ext cx="9144000" cy="632284"/>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13</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457200"/>
            <a:ext cx="9144000" cy="5668963"/>
          </a:xfrm>
        </p:spPr>
        <p:txBody>
          <a:bodyPr>
            <a:normAutofit/>
          </a:bodyPr>
          <a:lstStyle/>
          <a:p>
            <a:pPr>
              <a:buClr>
                <a:srgbClr val="A91E22"/>
              </a:buClr>
              <a:buFont typeface="Wingdings" panose="05000000000000000000" pitchFamily="2" charset="2"/>
              <a:buChar char="v"/>
            </a:pPr>
            <a:endParaRPr lang="en-US" sz="3200" dirty="0" smtClean="0">
              <a:latin typeface="+mj-lt"/>
            </a:endParaRPr>
          </a:p>
          <a:p>
            <a:pPr marL="457200" lvl="1" indent="0">
              <a:buClr>
                <a:srgbClr val="A91E22"/>
              </a:buClr>
              <a:buNone/>
            </a:pPr>
            <a:endParaRPr lang="en-US" sz="5600" dirty="0" smtClean="0">
              <a:latin typeface="+mj-lt"/>
            </a:endParaRPr>
          </a:p>
          <a:p>
            <a:pPr marL="463550" lvl="1" indent="0">
              <a:buClr>
                <a:srgbClr val="A91E22"/>
              </a:buClr>
              <a:buFont typeface="Wingdings" panose="05000000000000000000" pitchFamily="2" charset="2"/>
              <a:buChar char="Ø"/>
            </a:pPr>
            <a:endParaRPr lang="en-US" sz="4300" dirty="0" smtClean="0"/>
          </a:p>
          <a:p>
            <a:pPr lvl="1"/>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563229057"/>
              </p:ext>
            </p:extLst>
          </p:nvPr>
        </p:nvGraphicFramePr>
        <p:xfrm>
          <a:off x="533400" y="1234447"/>
          <a:ext cx="8001000" cy="4785360"/>
        </p:xfrm>
        <a:graphic>
          <a:graphicData uri="http://schemas.openxmlformats.org/drawingml/2006/table">
            <a:tbl>
              <a:tblPr firstRow="1" bandRow="1">
                <a:tableStyleId>{5C22544A-7EE6-4342-B048-85BDC9FD1C3A}</a:tableStyleId>
              </a:tblPr>
              <a:tblGrid>
                <a:gridCol w="6118412">
                  <a:extLst>
                    <a:ext uri="{9D8B030D-6E8A-4147-A177-3AD203B41FA5}">
                      <a16:colId xmlns:a16="http://schemas.microsoft.com/office/drawing/2014/main" val="20000"/>
                    </a:ext>
                  </a:extLst>
                </a:gridCol>
                <a:gridCol w="1882588">
                  <a:extLst>
                    <a:ext uri="{9D8B030D-6E8A-4147-A177-3AD203B41FA5}">
                      <a16:colId xmlns:a16="http://schemas.microsoft.com/office/drawing/2014/main" val="20001"/>
                    </a:ext>
                  </a:extLst>
                </a:gridCol>
              </a:tblGrid>
              <a:tr h="799371">
                <a:tc>
                  <a:txBody>
                    <a:bodyPr/>
                    <a:lstStyle/>
                    <a:p>
                      <a:pPr algn="ctr"/>
                      <a:r>
                        <a:rPr lang="en-US" sz="2800" dirty="0" smtClean="0"/>
                        <a:t>Foundational Component</a:t>
                      </a:r>
                      <a:r>
                        <a:rPr lang="en-US" sz="2800" baseline="0" dirty="0" smtClean="0"/>
                        <a:t> Areas (FCA)</a:t>
                      </a:r>
                      <a:endParaRPr lang="en-US" sz="2800" dirty="0"/>
                    </a:p>
                  </a:txBody>
                  <a:tcPr/>
                </a:tc>
                <a:tc>
                  <a:txBody>
                    <a:bodyPr/>
                    <a:lstStyle/>
                    <a:p>
                      <a:pPr algn="ctr"/>
                      <a:r>
                        <a:rPr lang="en-US" sz="2400" dirty="0" smtClean="0"/>
                        <a:t>Semester Credit Hours</a:t>
                      </a:r>
                      <a:endParaRPr lang="en-US" sz="2400" dirty="0"/>
                    </a:p>
                  </a:txBody>
                  <a:tcPr/>
                </a:tc>
                <a:extLst>
                  <a:ext uri="{0D108BD9-81ED-4DB2-BD59-A6C34878D82A}">
                    <a16:rowId xmlns:a16="http://schemas.microsoft.com/office/drawing/2014/main" val="10000"/>
                  </a:ext>
                </a:extLst>
              </a:tr>
              <a:tr h="380993">
                <a:tc>
                  <a:txBody>
                    <a:bodyPr/>
                    <a:lstStyle/>
                    <a:p>
                      <a:r>
                        <a:rPr lang="en-US" sz="2000" dirty="0" smtClean="0"/>
                        <a:t>Communication</a:t>
                      </a:r>
                      <a:endParaRPr lang="en-US" sz="2000" dirty="0"/>
                    </a:p>
                  </a:txBody>
                  <a:tcPr/>
                </a:tc>
                <a:tc>
                  <a:txBody>
                    <a:bodyPr/>
                    <a:lstStyle/>
                    <a:p>
                      <a:pPr algn="ctr"/>
                      <a:r>
                        <a:rPr lang="en-US" sz="2000" dirty="0" smtClean="0"/>
                        <a:t>6</a:t>
                      </a:r>
                      <a:endParaRPr lang="en-US" sz="2000" dirty="0"/>
                    </a:p>
                  </a:txBody>
                  <a:tcPr/>
                </a:tc>
                <a:extLst>
                  <a:ext uri="{0D108BD9-81ED-4DB2-BD59-A6C34878D82A}">
                    <a16:rowId xmlns:a16="http://schemas.microsoft.com/office/drawing/2014/main" val="10001"/>
                  </a:ext>
                </a:extLst>
              </a:tr>
              <a:tr h="384884">
                <a:tc>
                  <a:txBody>
                    <a:bodyPr/>
                    <a:lstStyle/>
                    <a:p>
                      <a:r>
                        <a:rPr lang="en-US" sz="2000" dirty="0" smtClean="0"/>
                        <a:t>Mathematics</a:t>
                      </a:r>
                      <a:endParaRPr lang="en-US" sz="2000" dirty="0"/>
                    </a:p>
                  </a:txBody>
                  <a:tcPr/>
                </a:tc>
                <a:tc>
                  <a:txBody>
                    <a:bodyPr/>
                    <a:lstStyle/>
                    <a:p>
                      <a:pPr algn="ctr"/>
                      <a:r>
                        <a:rPr lang="en-US" sz="2000" dirty="0" smtClean="0"/>
                        <a:t>3</a:t>
                      </a:r>
                      <a:endParaRPr lang="en-US" sz="2000" dirty="0"/>
                    </a:p>
                  </a:txBody>
                  <a:tcPr/>
                </a:tc>
                <a:extLst>
                  <a:ext uri="{0D108BD9-81ED-4DB2-BD59-A6C34878D82A}">
                    <a16:rowId xmlns:a16="http://schemas.microsoft.com/office/drawing/2014/main" val="10002"/>
                  </a:ext>
                </a:extLst>
              </a:tr>
              <a:tr h="384884">
                <a:tc>
                  <a:txBody>
                    <a:bodyPr/>
                    <a:lstStyle/>
                    <a:p>
                      <a:r>
                        <a:rPr lang="en-US" sz="2000" dirty="0" smtClean="0"/>
                        <a:t>Life &amp; Physical Sciences</a:t>
                      </a:r>
                      <a:endParaRPr lang="en-US" sz="2000" dirty="0"/>
                    </a:p>
                  </a:txBody>
                  <a:tcPr/>
                </a:tc>
                <a:tc>
                  <a:txBody>
                    <a:bodyPr/>
                    <a:lstStyle/>
                    <a:p>
                      <a:pPr algn="ctr"/>
                      <a:r>
                        <a:rPr lang="en-US" sz="2000" dirty="0" smtClean="0"/>
                        <a:t>6</a:t>
                      </a:r>
                      <a:endParaRPr lang="en-US" sz="2000" dirty="0"/>
                    </a:p>
                  </a:txBody>
                  <a:tcPr/>
                </a:tc>
                <a:extLst>
                  <a:ext uri="{0D108BD9-81ED-4DB2-BD59-A6C34878D82A}">
                    <a16:rowId xmlns:a16="http://schemas.microsoft.com/office/drawing/2014/main" val="10003"/>
                  </a:ext>
                </a:extLst>
              </a:tr>
              <a:tr h="384884">
                <a:tc>
                  <a:txBody>
                    <a:bodyPr/>
                    <a:lstStyle/>
                    <a:p>
                      <a:r>
                        <a:rPr lang="en-US" sz="2000" dirty="0" smtClean="0"/>
                        <a:t>Language, Philosophy &amp; Culture (LPC)</a:t>
                      </a:r>
                      <a:endParaRPr lang="en-US" sz="2000" dirty="0"/>
                    </a:p>
                  </a:txBody>
                  <a:tcPr/>
                </a:tc>
                <a:tc>
                  <a:txBody>
                    <a:bodyPr/>
                    <a:lstStyle/>
                    <a:p>
                      <a:pPr algn="ctr"/>
                      <a:r>
                        <a:rPr lang="en-US" sz="2000" dirty="0" smtClean="0"/>
                        <a:t>3</a:t>
                      </a:r>
                      <a:endParaRPr lang="en-US" sz="2000" dirty="0"/>
                    </a:p>
                  </a:txBody>
                  <a:tcPr/>
                </a:tc>
                <a:extLst>
                  <a:ext uri="{0D108BD9-81ED-4DB2-BD59-A6C34878D82A}">
                    <a16:rowId xmlns:a16="http://schemas.microsoft.com/office/drawing/2014/main" val="10004"/>
                  </a:ext>
                </a:extLst>
              </a:tr>
              <a:tr h="384884">
                <a:tc>
                  <a:txBody>
                    <a:bodyPr/>
                    <a:lstStyle/>
                    <a:p>
                      <a:r>
                        <a:rPr lang="en-US" sz="2000" dirty="0" smtClean="0"/>
                        <a:t>Creative Arts</a:t>
                      </a:r>
                      <a:endParaRPr lang="en-US" sz="2000" dirty="0"/>
                    </a:p>
                  </a:txBody>
                  <a:tcPr/>
                </a:tc>
                <a:tc>
                  <a:txBody>
                    <a:bodyPr/>
                    <a:lstStyle/>
                    <a:p>
                      <a:pPr algn="ctr"/>
                      <a:r>
                        <a:rPr lang="en-US" sz="2000" dirty="0" smtClean="0"/>
                        <a:t>6</a:t>
                      </a:r>
                      <a:endParaRPr lang="en-US" sz="2000" dirty="0"/>
                    </a:p>
                  </a:txBody>
                  <a:tcPr/>
                </a:tc>
                <a:extLst>
                  <a:ext uri="{0D108BD9-81ED-4DB2-BD59-A6C34878D82A}">
                    <a16:rowId xmlns:a16="http://schemas.microsoft.com/office/drawing/2014/main" val="10005"/>
                  </a:ext>
                </a:extLst>
              </a:tr>
              <a:tr h="384884">
                <a:tc>
                  <a:txBody>
                    <a:bodyPr/>
                    <a:lstStyle/>
                    <a:p>
                      <a:r>
                        <a:rPr lang="en-US" sz="2000" dirty="0" smtClean="0"/>
                        <a:t>American History (AH)</a:t>
                      </a:r>
                      <a:endParaRPr lang="en-US" sz="2000" dirty="0"/>
                    </a:p>
                  </a:txBody>
                  <a:tcPr/>
                </a:tc>
                <a:tc>
                  <a:txBody>
                    <a:bodyPr/>
                    <a:lstStyle/>
                    <a:p>
                      <a:pPr algn="ctr"/>
                      <a:r>
                        <a:rPr lang="en-US" sz="2000" dirty="0" smtClean="0"/>
                        <a:t>6</a:t>
                      </a:r>
                      <a:endParaRPr lang="en-US" sz="2000" dirty="0"/>
                    </a:p>
                  </a:txBody>
                  <a:tcPr/>
                </a:tc>
                <a:extLst>
                  <a:ext uri="{0D108BD9-81ED-4DB2-BD59-A6C34878D82A}">
                    <a16:rowId xmlns:a16="http://schemas.microsoft.com/office/drawing/2014/main" val="10006"/>
                  </a:ext>
                </a:extLst>
              </a:tr>
              <a:tr h="384884">
                <a:tc>
                  <a:txBody>
                    <a:bodyPr/>
                    <a:lstStyle/>
                    <a:p>
                      <a:r>
                        <a:rPr lang="en-US" sz="2000" dirty="0" smtClean="0"/>
                        <a:t>Government/Political Science</a:t>
                      </a:r>
                      <a:endParaRPr lang="en-US" sz="2000" dirty="0"/>
                    </a:p>
                  </a:txBody>
                  <a:tcPr/>
                </a:tc>
                <a:tc>
                  <a:txBody>
                    <a:bodyPr/>
                    <a:lstStyle/>
                    <a:p>
                      <a:pPr algn="ctr"/>
                      <a:r>
                        <a:rPr lang="en-US" sz="2000" dirty="0" smtClean="0"/>
                        <a:t>3</a:t>
                      </a:r>
                      <a:endParaRPr lang="en-US" sz="2000" dirty="0"/>
                    </a:p>
                  </a:txBody>
                  <a:tcPr/>
                </a:tc>
                <a:extLst>
                  <a:ext uri="{0D108BD9-81ED-4DB2-BD59-A6C34878D82A}">
                    <a16:rowId xmlns:a16="http://schemas.microsoft.com/office/drawing/2014/main" val="10007"/>
                  </a:ext>
                </a:extLst>
              </a:tr>
              <a:tr h="384884">
                <a:tc>
                  <a:txBody>
                    <a:bodyPr/>
                    <a:lstStyle/>
                    <a:p>
                      <a:r>
                        <a:rPr lang="en-US" sz="2000" dirty="0" smtClean="0"/>
                        <a:t>Social &amp; Behavioral Science (SBS)</a:t>
                      </a:r>
                      <a:endParaRPr lang="en-US" sz="2000" dirty="0"/>
                    </a:p>
                  </a:txBody>
                  <a:tcPr/>
                </a:tc>
                <a:tc>
                  <a:txBody>
                    <a:bodyPr/>
                    <a:lstStyle/>
                    <a:p>
                      <a:pPr algn="ctr"/>
                      <a:r>
                        <a:rPr lang="en-US" sz="2000" dirty="0" smtClean="0"/>
                        <a:t>3</a:t>
                      </a:r>
                      <a:endParaRPr lang="en-US" sz="2000" dirty="0"/>
                    </a:p>
                  </a:txBody>
                  <a:tcPr/>
                </a:tc>
                <a:extLst>
                  <a:ext uri="{0D108BD9-81ED-4DB2-BD59-A6C34878D82A}">
                    <a16:rowId xmlns:a16="http://schemas.microsoft.com/office/drawing/2014/main" val="10008"/>
                  </a:ext>
                </a:extLst>
              </a:tr>
              <a:tr h="384884">
                <a:tc>
                  <a:txBody>
                    <a:bodyPr/>
                    <a:lstStyle/>
                    <a:p>
                      <a:r>
                        <a:rPr lang="en-US" sz="2000" dirty="0" smtClean="0"/>
                        <a:t>Component</a:t>
                      </a:r>
                      <a:r>
                        <a:rPr lang="en-US" sz="2000" baseline="0" dirty="0" smtClean="0"/>
                        <a:t> Area Option (CAO)</a:t>
                      </a:r>
                      <a:endParaRPr lang="en-US" sz="2000" dirty="0"/>
                    </a:p>
                  </a:txBody>
                  <a:tcPr/>
                </a:tc>
                <a:tc>
                  <a:txBody>
                    <a:bodyPr/>
                    <a:lstStyle/>
                    <a:p>
                      <a:pPr algn="ctr"/>
                      <a:r>
                        <a:rPr lang="en-US" sz="2000" dirty="0" smtClean="0"/>
                        <a:t>6</a:t>
                      </a:r>
                      <a:endParaRPr lang="en-US" sz="2000" dirty="0"/>
                    </a:p>
                  </a:txBody>
                  <a:tcPr/>
                </a:tc>
                <a:extLst>
                  <a:ext uri="{0D108BD9-81ED-4DB2-BD59-A6C34878D82A}">
                    <a16:rowId xmlns:a16="http://schemas.microsoft.com/office/drawing/2014/main" val="10009"/>
                  </a:ext>
                </a:extLst>
              </a:tr>
              <a:tr h="384884">
                <a:tc>
                  <a:txBody>
                    <a:bodyPr/>
                    <a:lstStyle/>
                    <a:p>
                      <a:r>
                        <a:rPr lang="en-US" sz="2000" dirty="0" smtClean="0"/>
                        <a:t>TOTAL</a:t>
                      </a:r>
                      <a:endParaRPr lang="en-US" sz="2000" dirty="0"/>
                    </a:p>
                  </a:txBody>
                  <a:tcPr/>
                </a:tc>
                <a:tc>
                  <a:txBody>
                    <a:bodyPr/>
                    <a:lstStyle/>
                    <a:p>
                      <a:pPr algn="ctr"/>
                      <a:r>
                        <a:rPr lang="en-US" sz="2000" dirty="0" smtClean="0"/>
                        <a:t>42</a:t>
                      </a:r>
                      <a:endParaRPr lang="en-US" sz="2000" dirty="0"/>
                    </a:p>
                  </a:txBody>
                  <a:tcPr/>
                </a:tc>
                <a:extLst>
                  <a:ext uri="{0D108BD9-81ED-4DB2-BD59-A6C34878D82A}">
                    <a16:rowId xmlns:a16="http://schemas.microsoft.com/office/drawing/2014/main" val="10010"/>
                  </a:ext>
                </a:extLst>
              </a:tr>
            </a:tbl>
          </a:graphicData>
        </a:graphic>
      </p:graphicFrame>
      <p:sp>
        <p:nvSpPr>
          <p:cNvPr id="2" name="Rectangle 1"/>
          <p:cNvSpPr/>
          <p:nvPr/>
        </p:nvSpPr>
        <p:spPr>
          <a:xfrm>
            <a:off x="304800" y="424149"/>
            <a:ext cx="8305800" cy="646331"/>
          </a:xfrm>
          <a:prstGeom prst="rect">
            <a:avLst/>
          </a:prstGeom>
        </p:spPr>
        <p:txBody>
          <a:bodyPr wrap="square">
            <a:spAutoFit/>
          </a:bodyPr>
          <a:lstStyle/>
          <a:p>
            <a:pPr lvl="0" algn="ctr"/>
            <a:r>
              <a:rPr lang="en-US" sz="3600" b="1" i="1" dirty="0" smtClean="0">
                <a:solidFill>
                  <a:srgbClr val="C00000"/>
                </a:solidFill>
              </a:rPr>
              <a:t>Texas Core Curriculum</a:t>
            </a:r>
            <a:endParaRPr lang="en-US" sz="3600" b="1" i="1" dirty="0">
              <a:solidFill>
                <a:srgbClr val="C00000"/>
              </a:solidFill>
            </a:endParaRPr>
          </a:p>
        </p:txBody>
      </p:sp>
    </p:spTree>
    <p:extLst>
      <p:ext uri="{BB962C8B-B14F-4D97-AF65-F5344CB8AC3E}">
        <p14:creationId xmlns:p14="http://schemas.microsoft.com/office/powerpoint/2010/main" val="66445658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Content Placeholder 3"/>
          <p:cNvSpPr>
            <a:spLocks noGrp="1"/>
          </p:cNvSpPr>
          <p:nvPr>
            <p:ph idx="4294967295"/>
          </p:nvPr>
        </p:nvSpPr>
        <p:spPr>
          <a:xfrm>
            <a:off x="304800" y="427039"/>
            <a:ext cx="8458200" cy="5699125"/>
          </a:xfrm>
        </p:spPr>
        <p:txBody>
          <a:bodyPr>
            <a:normAutofit fontScale="70000" lnSpcReduction="20000"/>
          </a:bodyPr>
          <a:lstStyle/>
          <a:p>
            <a:pPr marL="0" lvl="0" indent="0" algn="ctr">
              <a:spcBef>
                <a:spcPts val="1800"/>
              </a:spcBef>
              <a:buClr>
                <a:srgbClr val="C00000"/>
              </a:buClr>
              <a:buNone/>
            </a:pPr>
            <a:r>
              <a:rPr lang="en-US" sz="5100" b="1" i="1" dirty="0" smtClean="0">
                <a:solidFill>
                  <a:srgbClr val="C00000"/>
                </a:solidFill>
              </a:rPr>
              <a:t>Core Curriculum Objectives</a:t>
            </a:r>
            <a:endParaRPr lang="en-US" sz="5100" b="1" i="1" dirty="0">
              <a:solidFill>
                <a:srgbClr val="C00000"/>
              </a:solidFill>
            </a:endParaRPr>
          </a:p>
          <a:p>
            <a:pPr lvl="0">
              <a:spcBef>
                <a:spcPts val="1800"/>
              </a:spcBef>
              <a:buClr>
                <a:srgbClr val="C00000"/>
              </a:buClr>
              <a:buFont typeface="Wingdings" panose="05000000000000000000" pitchFamily="2" charset="2"/>
              <a:buChar char="v"/>
            </a:pPr>
            <a:r>
              <a:rPr lang="en-US" b="1" dirty="0" smtClean="0"/>
              <a:t>Critical </a:t>
            </a:r>
            <a:r>
              <a:rPr lang="en-US" b="1" dirty="0"/>
              <a:t>Thinking Skills (CT)</a:t>
            </a:r>
            <a:r>
              <a:rPr lang="en-US" dirty="0"/>
              <a:t> - creative thinking, innovation, inquiry, and analysis, evaluation and synthesis of information </a:t>
            </a:r>
          </a:p>
          <a:p>
            <a:pPr lvl="0">
              <a:spcBef>
                <a:spcPts val="1800"/>
              </a:spcBef>
              <a:buClr>
                <a:srgbClr val="C00000"/>
              </a:buClr>
              <a:buFont typeface="Wingdings" panose="05000000000000000000" pitchFamily="2" charset="2"/>
              <a:buChar char="v"/>
            </a:pPr>
            <a:r>
              <a:rPr lang="en-US" b="1" dirty="0"/>
              <a:t>Communication Skills (COM)</a:t>
            </a:r>
            <a:r>
              <a:rPr lang="en-US" dirty="0"/>
              <a:t> - effective development, interpretation and expression of ideas through written, oral and visual communication </a:t>
            </a:r>
          </a:p>
          <a:p>
            <a:pPr lvl="0">
              <a:spcBef>
                <a:spcPts val="1800"/>
              </a:spcBef>
              <a:buClr>
                <a:srgbClr val="C00000"/>
              </a:buClr>
              <a:buFont typeface="Wingdings" panose="05000000000000000000" pitchFamily="2" charset="2"/>
              <a:buChar char="v"/>
            </a:pPr>
            <a:r>
              <a:rPr lang="en-US" b="1" dirty="0"/>
              <a:t>Empirical and Quantitative Skills (EQS)</a:t>
            </a:r>
            <a:r>
              <a:rPr lang="en-US" dirty="0"/>
              <a:t> - manipulation and analysis of numerical data or observable facts resulting in informed conclusions </a:t>
            </a:r>
          </a:p>
          <a:p>
            <a:pPr lvl="0">
              <a:spcBef>
                <a:spcPts val="1800"/>
              </a:spcBef>
              <a:buClr>
                <a:srgbClr val="C00000"/>
              </a:buClr>
              <a:buFont typeface="Wingdings" panose="05000000000000000000" pitchFamily="2" charset="2"/>
              <a:buChar char="v"/>
            </a:pPr>
            <a:r>
              <a:rPr lang="en-US" b="1" dirty="0"/>
              <a:t>Teamwork (TW)</a:t>
            </a:r>
            <a:r>
              <a:rPr lang="en-US" dirty="0"/>
              <a:t> - ability to consider different points of view and to work effectively with others to support a shared purpose or goal </a:t>
            </a:r>
          </a:p>
          <a:p>
            <a:pPr lvl="0">
              <a:spcBef>
                <a:spcPts val="1800"/>
              </a:spcBef>
              <a:buClr>
                <a:srgbClr val="C00000"/>
              </a:buClr>
              <a:buFont typeface="Wingdings" panose="05000000000000000000" pitchFamily="2" charset="2"/>
              <a:buChar char="v"/>
            </a:pPr>
            <a:r>
              <a:rPr lang="en-US" b="1" dirty="0"/>
              <a:t>Social Responsibility(SR)</a:t>
            </a:r>
            <a:r>
              <a:rPr lang="en-US" dirty="0"/>
              <a:t> - intercultural competence, knowledge of civic responsibility, and the ability to engage effectively in regional, national, and global communities </a:t>
            </a:r>
          </a:p>
          <a:p>
            <a:pPr lvl="0">
              <a:spcBef>
                <a:spcPts val="1800"/>
              </a:spcBef>
              <a:buClr>
                <a:srgbClr val="C00000"/>
              </a:buClr>
              <a:buFont typeface="Wingdings" panose="05000000000000000000" pitchFamily="2" charset="2"/>
              <a:buChar char="v"/>
            </a:pPr>
            <a:r>
              <a:rPr lang="en-US" b="1" dirty="0"/>
              <a:t>Personal Responsibility (PR)</a:t>
            </a:r>
            <a:r>
              <a:rPr lang="en-US" dirty="0"/>
              <a:t> - ability to connect choices, actions and consequences to ethical decision-making </a:t>
            </a:r>
          </a:p>
        </p:txBody>
      </p:sp>
      <p:sp>
        <p:nvSpPr>
          <p:cNvPr id="8" name="Rectangle 7"/>
          <p:cNvSpPr/>
          <p:nvPr/>
        </p:nvSpPr>
        <p:spPr>
          <a:xfrm>
            <a:off x="0" y="6138039"/>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14</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1792800507"/>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0" y="6138038"/>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15</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427040"/>
            <a:ext cx="8763000" cy="5699124"/>
          </a:xfrm>
        </p:spPr>
        <p:txBody>
          <a:bodyPr>
            <a:normAutofit fontScale="25000" lnSpcReduction="20000"/>
          </a:bodyPr>
          <a:lstStyle/>
          <a:p>
            <a:pPr marL="461962" lvl="1" indent="0" algn="ctr">
              <a:buClr>
                <a:srgbClr val="A91E22"/>
              </a:buClr>
              <a:buNone/>
            </a:pPr>
            <a:r>
              <a:rPr lang="en-US" sz="14400" b="1" i="1" dirty="0">
                <a:solidFill>
                  <a:srgbClr val="C00000"/>
                </a:solidFill>
                <a:latin typeface="+mj-lt"/>
              </a:rPr>
              <a:t>Foundational Component Areas (FCA) </a:t>
            </a:r>
            <a:endParaRPr lang="en-US" sz="14400" b="1" dirty="0" smtClean="0">
              <a:latin typeface="+mj-lt"/>
            </a:endParaRPr>
          </a:p>
          <a:p>
            <a:pPr marL="461962" lvl="1" indent="0">
              <a:buClr>
                <a:srgbClr val="A91E22"/>
              </a:buClr>
              <a:buNone/>
            </a:pPr>
            <a:endParaRPr lang="en-US" sz="7200" b="1" dirty="0" smtClean="0">
              <a:latin typeface="+mj-lt"/>
            </a:endParaRPr>
          </a:p>
          <a:p>
            <a:pPr marL="914400" lvl="1" indent="-452438">
              <a:buClr>
                <a:srgbClr val="A91E22"/>
              </a:buClr>
              <a:buFont typeface="Wingdings" panose="05000000000000000000" pitchFamily="2" charset="2"/>
              <a:buChar char="v"/>
            </a:pPr>
            <a:r>
              <a:rPr lang="en-US" sz="7200" b="1" dirty="0" smtClean="0">
                <a:latin typeface="+mj-lt"/>
              </a:rPr>
              <a:t>American History (AH)</a:t>
            </a:r>
          </a:p>
          <a:p>
            <a:pPr marL="463550" lvl="1" indent="0">
              <a:buClr>
                <a:srgbClr val="A91E22"/>
              </a:buClr>
              <a:buNone/>
            </a:pPr>
            <a:endParaRPr lang="en-US" sz="3200" dirty="0" smtClean="0">
              <a:latin typeface="+mj-lt"/>
            </a:endParaRPr>
          </a:p>
          <a:p>
            <a:pPr marL="463550" lvl="1" indent="0">
              <a:buClr>
                <a:srgbClr val="A91E22"/>
              </a:buClr>
              <a:buNone/>
            </a:pPr>
            <a:r>
              <a:rPr lang="en-US" sz="6400" dirty="0" smtClean="0">
                <a:latin typeface="+mj-lt"/>
              </a:rPr>
              <a:t>Focus </a:t>
            </a:r>
            <a:r>
              <a:rPr lang="en-US" sz="6400" dirty="0">
                <a:latin typeface="+mj-lt"/>
              </a:rPr>
              <a:t>on the consideration of past events and ideas relative to the United States, with the option of including Texas History for a portion of this component area</a:t>
            </a:r>
            <a:r>
              <a:rPr lang="en-US" sz="6400" dirty="0" smtClean="0">
                <a:latin typeface="+mj-lt"/>
              </a:rPr>
              <a:t>. Involve </a:t>
            </a:r>
            <a:r>
              <a:rPr lang="en-US" sz="6400" dirty="0">
                <a:latin typeface="+mj-lt"/>
              </a:rPr>
              <a:t>the interaction among individuals, communities, states, the nation, and the world, considering how these interactions have contributed to the development of the United States and its global role</a:t>
            </a:r>
            <a:r>
              <a:rPr lang="en-US" sz="6400" dirty="0" smtClean="0">
                <a:latin typeface="+mj-lt"/>
              </a:rPr>
              <a:t>.</a:t>
            </a:r>
          </a:p>
          <a:p>
            <a:pPr marL="463550" lvl="1" indent="0">
              <a:buClr>
                <a:srgbClr val="A91E22"/>
              </a:buClr>
              <a:buNone/>
            </a:pPr>
            <a:r>
              <a:rPr lang="en-US" sz="6400" b="1" dirty="0" smtClean="0">
                <a:latin typeface="+mj-lt"/>
              </a:rPr>
              <a:t>Core Objectives: Critical Thinking, Communication, Social Responsibility, Personal Responsibility</a:t>
            </a:r>
            <a:endParaRPr lang="en-US" sz="6400" b="1" dirty="0">
              <a:latin typeface="+mj-lt"/>
            </a:endParaRPr>
          </a:p>
          <a:p>
            <a:pPr lvl="1">
              <a:buClr>
                <a:srgbClr val="A91E22"/>
              </a:buClr>
              <a:buFont typeface="Wingdings" panose="05000000000000000000" pitchFamily="2" charset="2"/>
              <a:buChar char="Ø"/>
            </a:pPr>
            <a:endParaRPr lang="en-US" sz="6400" dirty="0" smtClean="0">
              <a:latin typeface="+mj-lt"/>
            </a:endParaRPr>
          </a:p>
          <a:p>
            <a:pPr marL="914400" lvl="1" indent="-457200">
              <a:buClr>
                <a:srgbClr val="A91E22"/>
              </a:buClr>
              <a:buFont typeface="Wingdings" panose="05000000000000000000" pitchFamily="2" charset="2"/>
              <a:buChar char="v"/>
            </a:pPr>
            <a:r>
              <a:rPr lang="en-US" sz="7200" b="1" dirty="0" smtClean="0">
                <a:latin typeface="+mj-lt"/>
              </a:rPr>
              <a:t>Language, Philosophy &amp; Culture (LPC)</a:t>
            </a:r>
          </a:p>
          <a:p>
            <a:pPr marL="463550" indent="0">
              <a:buNone/>
            </a:pPr>
            <a:endParaRPr lang="en-US" sz="3200" dirty="0" smtClean="0">
              <a:solidFill>
                <a:srgbClr val="000000"/>
              </a:solidFill>
              <a:latin typeface="+mj-lt"/>
            </a:endParaRPr>
          </a:p>
          <a:p>
            <a:pPr marL="463550" indent="0">
              <a:buNone/>
            </a:pPr>
            <a:r>
              <a:rPr lang="en-US" sz="6400" dirty="0" smtClean="0">
                <a:solidFill>
                  <a:srgbClr val="000000"/>
                </a:solidFill>
                <a:latin typeface="+mj-lt"/>
              </a:rPr>
              <a:t>Focus </a:t>
            </a:r>
            <a:r>
              <a:rPr lang="en-US" sz="6400" dirty="0">
                <a:solidFill>
                  <a:srgbClr val="000000"/>
                </a:solidFill>
                <a:latin typeface="+mj-lt"/>
              </a:rPr>
              <a:t>on how ideas, values, beliefs, and other aspects of culture express and affect human experience. </a:t>
            </a:r>
            <a:r>
              <a:rPr lang="en-US" sz="6400" dirty="0" smtClean="0">
                <a:solidFill>
                  <a:srgbClr val="000000"/>
                </a:solidFill>
                <a:latin typeface="+mj-lt"/>
              </a:rPr>
              <a:t>Involve </a:t>
            </a:r>
            <a:r>
              <a:rPr lang="en-US" sz="6400" dirty="0">
                <a:solidFill>
                  <a:srgbClr val="000000"/>
                </a:solidFill>
                <a:latin typeface="+mj-lt"/>
              </a:rPr>
              <a:t>the exploration of ideas that foster aesthetic and intellectual creation in order to understand the human condition across cultures. </a:t>
            </a:r>
            <a:endParaRPr lang="en-US" sz="6400" dirty="0" smtClean="0">
              <a:solidFill>
                <a:srgbClr val="000000"/>
              </a:solidFill>
              <a:latin typeface="+mj-lt"/>
            </a:endParaRPr>
          </a:p>
          <a:p>
            <a:pPr marL="463550" indent="0">
              <a:buNone/>
            </a:pPr>
            <a:r>
              <a:rPr lang="en-US" sz="6400" b="1" dirty="0">
                <a:solidFill>
                  <a:srgbClr val="000000"/>
                </a:solidFill>
                <a:latin typeface="+mj-lt"/>
              </a:rPr>
              <a:t>Core Objectives: </a:t>
            </a:r>
            <a:r>
              <a:rPr lang="en-US" sz="6400" b="1" dirty="0" smtClean="0">
                <a:solidFill>
                  <a:srgbClr val="000000"/>
                </a:solidFill>
                <a:latin typeface="+mj-lt"/>
              </a:rPr>
              <a:t>Critical Thinking, Communication, Social Responsibility, Personal Responsibility</a:t>
            </a:r>
            <a:endParaRPr lang="en-US" sz="6400" b="1" dirty="0">
              <a:solidFill>
                <a:srgbClr val="000000"/>
              </a:solidFill>
              <a:latin typeface="+mj-lt"/>
            </a:endParaRPr>
          </a:p>
          <a:p>
            <a:pPr marL="457200" lvl="1" indent="0">
              <a:buClr>
                <a:srgbClr val="A91E22"/>
              </a:buClr>
              <a:buNone/>
            </a:pPr>
            <a:endParaRPr lang="en-US" sz="6400" dirty="0" smtClean="0">
              <a:latin typeface="+mj-lt"/>
            </a:endParaRPr>
          </a:p>
          <a:p>
            <a:pPr marL="914400" indent="-452438">
              <a:buClr>
                <a:srgbClr val="C00000"/>
              </a:buClr>
              <a:buFont typeface="Wingdings" panose="05000000000000000000" pitchFamily="2" charset="2"/>
              <a:buChar char="v"/>
            </a:pPr>
            <a:r>
              <a:rPr lang="en-US" sz="7200" b="1" dirty="0" smtClean="0">
                <a:latin typeface="+mj-lt"/>
              </a:rPr>
              <a:t>Social Behavioral Sciences (SBS)</a:t>
            </a:r>
            <a:endParaRPr lang="en-US" sz="7200" b="1" dirty="0">
              <a:latin typeface="+mj-lt"/>
            </a:endParaRPr>
          </a:p>
          <a:p>
            <a:pPr marL="463550" indent="0">
              <a:buNone/>
            </a:pPr>
            <a:endParaRPr lang="en-US" sz="3200" dirty="0" smtClean="0">
              <a:latin typeface="+mj-lt"/>
            </a:endParaRPr>
          </a:p>
          <a:p>
            <a:pPr marL="463550" indent="0">
              <a:buNone/>
            </a:pPr>
            <a:r>
              <a:rPr lang="en-US" sz="6400" dirty="0" smtClean="0">
                <a:latin typeface="+mj-lt"/>
              </a:rPr>
              <a:t>Focus </a:t>
            </a:r>
            <a:r>
              <a:rPr lang="en-US" sz="6400" dirty="0">
                <a:latin typeface="+mj-lt"/>
              </a:rPr>
              <a:t>on the application of empirical and scientific methods that contribute to the understanding of what makes us human. </a:t>
            </a:r>
            <a:r>
              <a:rPr lang="en-US" sz="6400" dirty="0" smtClean="0">
                <a:latin typeface="+mj-lt"/>
              </a:rPr>
              <a:t>Involve </a:t>
            </a:r>
            <a:r>
              <a:rPr lang="en-US" sz="6400" dirty="0">
                <a:latin typeface="+mj-lt"/>
              </a:rPr>
              <a:t>the exploration of behavior and interactions among individuals, groups, institutions, and events, examining their impact on the individual, society, and culture</a:t>
            </a:r>
            <a:r>
              <a:rPr lang="en-US" sz="6400" dirty="0" smtClean="0">
                <a:latin typeface="+mj-lt"/>
              </a:rPr>
              <a:t>.</a:t>
            </a:r>
          </a:p>
          <a:p>
            <a:pPr marL="463550" indent="0">
              <a:buNone/>
            </a:pPr>
            <a:r>
              <a:rPr lang="en-US" sz="6400" b="1" dirty="0">
                <a:latin typeface="+mj-lt"/>
              </a:rPr>
              <a:t>Core Objectives: </a:t>
            </a:r>
            <a:r>
              <a:rPr lang="en-US" sz="6400" b="1" dirty="0" smtClean="0">
                <a:latin typeface="+mj-lt"/>
              </a:rPr>
              <a:t>Critical Thinking, Communication, Empirical Quantitative Analysis, Social Responsibility</a:t>
            </a:r>
            <a:r>
              <a:rPr lang="en-US" sz="6400" b="1" dirty="0">
                <a:latin typeface="+mj-lt"/>
              </a:rPr>
              <a:t>	</a:t>
            </a:r>
          </a:p>
          <a:p>
            <a:pPr marL="463550" lvl="1" indent="0">
              <a:buClr>
                <a:srgbClr val="A91E22"/>
              </a:buClr>
              <a:buFont typeface="Wingdings" panose="05000000000000000000" pitchFamily="2" charset="2"/>
              <a:buChar char="Ø"/>
            </a:pPr>
            <a:endParaRPr lang="en-US" sz="6400" dirty="0" smtClean="0">
              <a:latin typeface="+mj-lt"/>
            </a:endParaRPr>
          </a:p>
          <a:p>
            <a:pPr marL="463550" lvl="1" indent="0">
              <a:buClr>
                <a:srgbClr val="A91E22"/>
              </a:buClr>
              <a:buFont typeface="Wingdings" panose="05000000000000000000" pitchFamily="2" charset="2"/>
              <a:buChar char="Ø"/>
            </a:pPr>
            <a:endParaRPr lang="en-US" sz="4300" dirty="0" smtClean="0"/>
          </a:p>
          <a:p>
            <a:pPr lvl="1"/>
            <a:endParaRPr lang="en-US" dirty="0"/>
          </a:p>
        </p:txBody>
      </p:sp>
    </p:spTree>
    <p:extLst>
      <p:ext uri="{BB962C8B-B14F-4D97-AF65-F5344CB8AC3E}">
        <p14:creationId xmlns:p14="http://schemas.microsoft.com/office/powerpoint/2010/main" val="386061020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0" y="6126163"/>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16</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342900" y="460090"/>
            <a:ext cx="8458200" cy="5592598"/>
          </a:xfrm>
        </p:spPr>
        <p:txBody>
          <a:bodyPr>
            <a:normAutofit fontScale="25000" lnSpcReduction="20000"/>
          </a:bodyPr>
          <a:lstStyle/>
          <a:p>
            <a:pPr marL="0" lvl="0" indent="0" algn="ctr">
              <a:spcBef>
                <a:spcPts val="0"/>
              </a:spcBef>
              <a:buNone/>
            </a:pPr>
            <a:r>
              <a:rPr lang="en-US" sz="14400" b="1" i="1" dirty="0">
                <a:solidFill>
                  <a:srgbClr val="C00000"/>
                </a:solidFill>
                <a:latin typeface="+mj-lt"/>
              </a:rPr>
              <a:t>Core Course Approval </a:t>
            </a:r>
            <a:endParaRPr lang="en-US" sz="14400" b="1" i="1" dirty="0" smtClean="0">
              <a:solidFill>
                <a:srgbClr val="C00000"/>
              </a:solidFill>
              <a:latin typeface="+mj-lt"/>
            </a:endParaRPr>
          </a:p>
          <a:p>
            <a:pPr marL="0" lvl="0" indent="0" algn="ctr">
              <a:spcBef>
                <a:spcPts val="0"/>
              </a:spcBef>
              <a:buNone/>
            </a:pPr>
            <a:r>
              <a:rPr lang="en-US" sz="14400" b="1" i="1" dirty="0" smtClean="0">
                <a:solidFill>
                  <a:srgbClr val="C00000"/>
                </a:solidFill>
                <a:latin typeface="+mj-lt"/>
              </a:rPr>
              <a:t>&amp; </a:t>
            </a:r>
            <a:r>
              <a:rPr lang="en-US" sz="14400" b="1" i="1" dirty="0">
                <a:solidFill>
                  <a:srgbClr val="C00000"/>
                </a:solidFill>
                <a:latin typeface="+mj-lt"/>
              </a:rPr>
              <a:t>Core </a:t>
            </a:r>
            <a:r>
              <a:rPr lang="en-US" sz="14400" b="1" i="1" dirty="0" smtClean="0">
                <a:solidFill>
                  <a:srgbClr val="C00000"/>
                </a:solidFill>
                <a:latin typeface="+mj-lt"/>
              </a:rPr>
              <a:t>Assessment</a:t>
            </a:r>
            <a:endParaRPr lang="en-US" sz="14400" b="1" dirty="0">
              <a:latin typeface="+mj-lt"/>
            </a:endParaRPr>
          </a:p>
          <a:p>
            <a:pPr marL="231775" lvl="1" indent="-231775">
              <a:buClr>
                <a:srgbClr val="A91E22"/>
              </a:buClr>
              <a:buFont typeface="Wingdings" panose="05000000000000000000" pitchFamily="2" charset="2"/>
              <a:buChar char="v"/>
            </a:pPr>
            <a:r>
              <a:rPr lang="en-US" sz="8000" b="1" dirty="0" smtClean="0">
                <a:latin typeface="+mj-lt"/>
              </a:rPr>
              <a:t>A good syllabus goes a long way</a:t>
            </a:r>
            <a:endParaRPr lang="en-US" sz="8000" b="1" u="sng" dirty="0" smtClean="0">
              <a:latin typeface="+mj-lt"/>
            </a:endParaRPr>
          </a:p>
          <a:p>
            <a:pPr marL="463550" lvl="1" indent="0">
              <a:buClr>
                <a:srgbClr val="A91E22"/>
              </a:buClr>
              <a:buNone/>
            </a:pPr>
            <a:endParaRPr lang="en-US" sz="3200" dirty="0" smtClean="0">
              <a:latin typeface="+mj-lt"/>
            </a:endParaRPr>
          </a:p>
          <a:p>
            <a:pPr marL="461963" lvl="1" indent="-230188">
              <a:buClr>
                <a:srgbClr val="A91E22"/>
              </a:buClr>
              <a:buFont typeface="Wingdings" panose="05000000000000000000" pitchFamily="2" charset="2"/>
              <a:buChar char="Ø"/>
            </a:pPr>
            <a:r>
              <a:rPr lang="en-US" sz="8000" dirty="0" smtClean="0">
                <a:latin typeface="+mj-lt"/>
              </a:rPr>
              <a:t>Rule 4.227 defines syllabus</a:t>
            </a:r>
          </a:p>
          <a:p>
            <a:pPr marL="461963" lvl="1" indent="-230188">
              <a:spcBef>
                <a:spcPts val="1200"/>
              </a:spcBef>
              <a:buClr>
                <a:srgbClr val="A91E22"/>
              </a:buClr>
              <a:buFont typeface="Wingdings" panose="05000000000000000000" pitchFamily="2" charset="2"/>
              <a:buChar char="Ø"/>
            </a:pPr>
            <a:r>
              <a:rPr lang="en-US" sz="8000" dirty="0" smtClean="0">
                <a:latin typeface="+mj-lt"/>
              </a:rPr>
              <a:t>At </a:t>
            </a:r>
            <a:r>
              <a:rPr lang="en-US" sz="8000" dirty="0">
                <a:latin typeface="+mj-lt"/>
              </a:rPr>
              <a:t>a </a:t>
            </a:r>
            <a:r>
              <a:rPr lang="en-US" sz="8000" u="sng" dirty="0">
                <a:latin typeface="+mj-lt"/>
              </a:rPr>
              <a:t>minimum</a:t>
            </a:r>
            <a:r>
              <a:rPr lang="en-US" sz="8000" dirty="0" smtClean="0">
                <a:latin typeface="+mj-lt"/>
              </a:rPr>
              <a:t>, include </a:t>
            </a:r>
            <a:r>
              <a:rPr lang="en-US" sz="8000" dirty="0">
                <a:latin typeface="+mj-lt"/>
              </a:rPr>
              <a:t>the following:</a:t>
            </a:r>
          </a:p>
          <a:p>
            <a:pPr marL="682625" lvl="1" indent="-220663">
              <a:lnSpc>
                <a:spcPct val="120000"/>
              </a:lnSpc>
              <a:spcBef>
                <a:spcPts val="400"/>
              </a:spcBef>
              <a:buClr>
                <a:srgbClr val="A91E22"/>
              </a:buClr>
              <a:buFont typeface="Wingdings" panose="05000000000000000000" pitchFamily="2" charset="2"/>
              <a:buChar char="§"/>
            </a:pPr>
            <a:r>
              <a:rPr lang="en-US" sz="8000" dirty="0" smtClean="0">
                <a:latin typeface="+mj-lt"/>
              </a:rPr>
              <a:t>brief </a:t>
            </a:r>
            <a:r>
              <a:rPr lang="en-US" sz="8000" dirty="0">
                <a:latin typeface="+mj-lt"/>
              </a:rPr>
              <a:t>description of each major course requirement, including each major assignment and </a:t>
            </a:r>
            <a:r>
              <a:rPr lang="en-US" sz="8000" dirty="0" smtClean="0">
                <a:latin typeface="+mj-lt"/>
              </a:rPr>
              <a:t>examination</a:t>
            </a:r>
          </a:p>
          <a:p>
            <a:pPr marL="682625" lvl="1" indent="-220663">
              <a:spcBef>
                <a:spcPts val="400"/>
              </a:spcBef>
              <a:buClr>
                <a:srgbClr val="A91E22"/>
              </a:buClr>
              <a:buFont typeface="Wingdings" panose="05000000000000000000" pitchFamily="2" charset="2"/>
              <a:buChar char="§"/>
            </a:pPr>
            <a:r>
              <a:rPr lang="en-US" sz="8000" dirty="0" smtClean="0">
                <a:latin typeface="+mj-lt"/>
              </a:rPr>
              <a:t>the </a:t>
            </a:r>
            <a:r>
              <a:rPr lang="en-US" sz="8000" dirty="0">
                <a:latin typeface="+mj-lt"/>
              </a:rPr>
              <a:t>measurable learning outcomes for the </a:t>
            </a:r>
            <a:r>
              <a:rPr lang="en-US" sz="8000" dirty="0" smtClean="0">
                <a:latin typeface="+mj-lt"/>
              </a:rPr>
              <a:t>course </a:t>
            </a:r>
          </a:p>
          <a:p>
            <a:pPr marL="682625" lvl="1" indent="-220663">
              <a:spcBef>
                <a:spcPts val="400"/>
              </a:spcBef>
              <a:buClr>
                <a:srgbClr val="A91E22"/>
              </a:buClr>
              <a:buFont typeface="Wingdings" panose="05000000000000000000" pitchFamily="2" charset="2"/>
              <a:buChar char="§"/>
            </a:pPr>
            <a:r>
              <a:rPr lang="en-US" sz="8000" dirty="0">
                <a:latin typeface="+mj-lt"/>
              </a:rPr>
              <a:t>a general description of the subject matter of </a:t>
            </a:r>
            <a:r>
              <a:rPr lang="en-US" sz="8000" u="sng" dirty="0">
                <a:latin typeface="+mj-lt"/>
              </a:rPr>
              <a:t>each</a:t>
            </a:r>
            <a:r>
              <a:rPr lang="en-US" sz="8000" dirty="0">
                <a:latin typeface="+mj-lt"/>
              </a:rPr>
              <a:t> lecture or discussion</a:t>
            </a:r>
            <a:r>
              <a:rPr lang="en-US" sz="8000" dirty="0" smtClean="0">
                <a:latin typeface="+mj-lt"/>
              </a:rPr>
              <a:t>;</a:t>
            </a:r>
          </a:p>
          <a:p>
            <a:pPr marL="682625" lvl="1" indent="-220663">
              <a:spcBef>
                <a:spcPts val="400"/>
              </a:spcBef>
              <a:buClr>
                <a:srgbClr val="A91E22"/>
              </a:buClr>
              <a:buFont typeface="Wingdings" panose="05000000000000000000" pitchFamily="2" charset="2"/>
              <a:buChar char="§"/>
            </a:pPr>
            <a:r>
              <a:rPr lang="en-US" sz="8000" dirty="0">
                <a:latin typeface="+mj-lt"/>
              </a:rPr>
              <a:t>lists of any required or recommended readings</a:t>
            </a:r>
          </a:p>
          <a:p>
            <a:pPr marL="461963" lvl="1" indent="-230188">
              <a:spcBef>
                <a:spcPts val="1200"/>
              </a:spcBef>
              <a:buClr>
                <a:srgbClr val="A91E22"/>
              </a:buClr>
              <a:buFont typeface="Wingdings" panose="05000000000000000000" pitchFamily="2" charset="2"/>
              <a:buChar char="Ø"/>
            </a:pPr>
            <a:r>
              <a:rPr lang="en-US" sz="8000" dirty="0" smtClean="0">
                <a:latin typeface="+mj-lt"/>
              </a:rPr>
              <a:t>HB 2504</a:t>
            </a:r>
          </a:p>
          <a:p>
            <a:pPr marL="914400" lvl="1" indent="0">
              <a:buClr>
                <a:srgbClr val="A91E22"/>
              </a:buClr>
              <a:buNone/>
            </a:pPr>
            <a:endParaRPr lang="en-US" sz="3200" dirty="0" smtClean="0">
              <a:latin typeface="+mj-lt"/>
            </a:endParaRPr>
          </a:p>
          <a:p>
            <a:pPr marL="231775" lvl="1" indent="-231775">
              <a:buClr>
                <a:srgbClr val="A91E22"/>
              </a:buClr>
              <a:buFont typeface="Wingdings" panose="05000000000000000000" pitchFamily="2" charset="2"/>
              <a:buChar char="v"/>
            </a:pPr>
            <a:r>
              <a:rPr lang="en-US" sz="8000" b="1" dirty="0" smtClean="0">
                <a:latin typeface="+mj-lt"/>
              </a:rPr>
              <a:t> Assessment</a:t>
            </a:r>
          </a:p>
          <a:p>
            <a:pPr marL="463550" indent="0">
              <a:buNone/>
            </a:pPr>
            <a:endParaRPr lang="en-US" sz="3200" dirty="0" smtClean="0">
              <a:solidFill>
                <a:srgbClr val="000000"/>
              </a:solidFill>
              <a:latin typeface="+mj-lt"/>
            </a:endParaRPr>
          </a:p>
          <a:p>
            <a:pPr marL="461963" indent="-230188">
              <a:buClr>
                <a:srgbClr val="A91E22"/>
              </a:buClr>
              <a:buFont typeface="Wingdings" panose="05000000000000000000" pitchFamily="2" charset="2"/>
              <a:buChar char="Ø"/>
            </a:pPr>
            <a:r>
              <a:rPr lang="en-US" sz="8000" dirty="0" smtClean="0">
                <a:solidFill>
                  <a:srgbClr val="000000"/>
                </a:solidFill>
                <a:latin typeface="+mj-lt"/>
              </a:rPr>
              <a:t>Determined </a:t>
            </a:r>
            <a:r>
              <a:rPr lang="en-US" sz="8000" dirty="0">
                <a:solidFill>
                  <a:srgbClr val="000000"/>
                </a:solidFill>
                <a:latin typeface="+mj-lt"/>
              </a:rPr>
              <a:t>by each institution. </a:t>
            </a:r>
            <a:endParaRPr lang="en-US" sz="8000" dirty="0" smtClean="0">
              <a:solidFill>
                <a:srgbClr val="000000"/>
              </a:solidFill>
              <a:latin typeface="+mj-lt"/>
            </a:endParaRPr>
          </a:p>
          <a:p>
            <a:pPr marL="461963" indent="-230188">
              <a:spcBef>
                <a:spcPts val="1200"/>
              </a:spcBef>
              <a:buClr>
                <a:srgbClr val="A91E22"/>
              </a:buClr>
              <a:buFont typeface="Wingdings" panose="05000000000000000000" pitchFamily="2" charset="2"/>
              <a:buChar char="Ø"/>
            </a:pPr>
            <a:r>
              <a:rPr lang="en-US" sz="8000" dirty="0" smtClean="0">
                <a:solidFill>
                  <a:srgbClr val="000000"/>
                </a:solidFill>
                <a:latin typeface="+mj-lt"/>
              </a:rPr>
              <a:t>THECB provides an assessment guide</a:t>
            </a:r>
          </a:p>
          <a:p>
            <a:pPr marL="463550" lvl="1" indent="0">
              <a:buClr>
                <a:srgbClr val="A91E22"/>
              </a:buClr>
              <a:buNone/>
            </a:pPr>
            <a:endParaRPr lang="en-US" sz="4300" dirty="0" smtClean="0"/>
          </a:p>
          <a:p>
            <a:pPr lvl="1"/>
            <a:endParaRPr lang="en-US" dirty="0"/>
          </a:p>
        </p:txBody>
      </p:sp>
    </p:spTree>
    <p:extLst>
      <p:ext uri="{BB962C8B-B14F-4D97-AF65-F5344CB8AC3E}">
        <p14:creationId xmlns:p14="http://schemas.microsoft.com/office/powerpoint/2010/main" val="333195687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28332394"/>
              </p:ext>
            </p:extLst>
          </p:nvPr>
        </p:nvGraphicFramePr>
        <p:xfrm>
          <a:off x="228600" y="949716"/>
          <a:ext cx="8534401" cy="5102970"/>
        </p:xfrm>
        <a:graphic>
          <a:graphicData uri="http://schemas.openxmlformats.org/drawingml/2006/table">
            <a:tbl>
              <a:tblPr firstRow="1" bandRow="1">
                <a:tableStyleId>{5C22544A-7EE6-4342-B048-85BDC9FD1C3A}</a:tableStyleId>
              </a:tblPr>
              <a:tblGrid>
                <a:gridCol w="4866725">
                  <a:extLst>
                    <a:ext uri="{9D8B030D-6E8A-4147-A177-3AD203B41FA5}">
                      <a16:colId xmlns:a16="http://schemas.microsoft.com/office/drawing/2014/main" val="20000"/>
                    </a:ext>
                  </a:extLst>
                </a:gridCol>
                <a:gridCol w="916919">
                  <a:extLst>
                    <a:ext uri="{9D8B030D-6E8A-4147-A177-3AD203B41FA5}">
                      <a16:colId xmlns:a16="http://schemas.microsoft.com/office/drawing/2014/main" val="20001"/>
                    </a:ext>
                  </a:extLst>
                </a:gridCol>
                <a:gridCol w="916919">
                  <a:extLst>
                    <a:ext uri="{9D8B030D-6E8A-4147-A177-3AD203B41FA5}">
                      <a16:colId xmlns:a16="http://schemas.microsoft.com/office/drawing/2014/main" val="20002"/>
                    </a:ext>
                  </a:extLst>
                </a:gridCol>
                <a:gridCol w="916919">
                  <a:extLst>
                    <a:ext uri="{9D8B030D-6E8A-4147-A177-3AD203B41FA5}">
                      <a16:colId xmlns:a16="http://schemas.microsoft.com/office/drawing/2014/main" val="20003"/>
                    </a:ext>
                  </a:extLst>
                </a:gridCol>
                <a:gridCol w="916919">
                  <a:extLst>
                    <a:ext uri="{9D8B030D-6E8A-4147-A177-3AD203B41FA5}">
                      <a16:colId xmlns:a16="http://schemas.microsoft.com/office/drawing/2014/main" val="20004"/>
                    </a:ext>
                  </a:extLst>
                </a:gridCol>
              </a:tblGrid>
              <a:tr h="519492">
                <a:tc>
                  <a:txBody>
                    <a:bodyPr/>
                    <a:lstStyle/>
                    <a:p>
                      <a:pPr algn="ctr"/>
                      <a:r>
                        <a:rPr lang="en-US" sz="2400" dirty="0" smtClean="0"/>
                        <a:t>ACGM/TCCNS Courses</a:t>
                      </a:r>
                      <a:endParaRPr lang="en-US" sz="2400" dirty="0"/>
                    </a:p>
                  </a:txBody>
                  <a:tcPr/>
                </a:tc>
                <a:tc gridSpan="4">
                  <a:txBody>
                    <a:bodyPr/>
                    <a:lstStyle/>
                    <a:p>
                      <a:pPr algn="ctr"/>
                      <a:r>
                        <a:rPr lang="en-US" sz="2400" dirty="0" smtClean="0"/>
                        <a:t>Component</a:t>
                      </a:r>
                      <a:r>
                        <a:rPr lang="en-US" sz="2400" baseline="0" dirty="0" smtClean="0"/>
                        <a:t> Area</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2400" dirty="0"/>
                    </a:p>
                  </a:txBody>
                  <a:tcPr/>
                </a:tc>
                <a:extLst>
                  <a:ext uri="{0D108BD9-81ED-4DB2-BD59-A6C34878D82A}">
                    <a16:rowId xmlns:a16="http://schemas.microsoft.com/office/drawing/2014/main" val="10000"/>
                  </a:ext>
                </a:extLst>
              </a:tr>
              <a:tr h="519492">
                <a:tc>
                  <a:txBody>
                    <a:bodyPr/>
                    <a:lstStyle/>
                    <a:p>
                      <a:endParaRPr lang="en-US" dirty="0"/>
                    </a:p>
                  </a:txBody>
                  <a:tcPr/>
                </a:tc>
                <a:tc>
                  <a:txBody>
                    <a:bodyPr/>
                    <a:lstStyle/>
                    <a:p>
                      <a:pPr algn="ctr"/>
                      <a:r>
                        <a:rPr lang="en-US" sz="2400" b="1" dirty="0" smtClean="0"/>
                        <a:t>AH</a:t>
                      </a:r>
                      <a:endParaRPr lang="en-US" sz="2400" b="1" dirty="0"/>
                    </a:p>
                  </a:txBody>
                  <a:tcPr/>
                </a:tc>
                <a:tc>
                  <a:txBody>
                    <a:bodyPr/>
                    <a:lstStyle/>
                    <a:p>
                      <a:pPr algn="ctr"/>
                      <a:r>
                        <a:rPr lang="en-US" sz="2400" b="1" dirty="0" smtClean="0"/>
                        <a:t>LPC</a:t>
                      </a:r>
                      <a:endParaRPr lang="en-US" sz="2400" b="1" dirty="0"/>
                    </a:p>
                  </a:txBody>
                  <a:tcPr/>
                </a:tc>
                <a:tc>
                  <a:txBody>
                    <a:bodyPr/>
                    <a:lstStyle/>
                    <a:p>
                      <a:pPr algn="ctr"/>
                      <a:r>
                        <a:rPr lang="en-US" sz="2400" b="1" dirty="0" smtClean="0"/>
                        <a:t>SBS</a:t>
                      </a:r>
                      <a:endParaRPr lang="en-US" sz="2400" b="1" dirty="0"/>
                    </a:p>
                  </a:txBody>
                  <a:tcPr/>
                </a:tc>
                <a:tc>
                  <a:txBody>
                    <a:bodyPr/>
                    <a:lstStyle/>
                    <a:p>
                      <a:pPr algn="ctr"/>
                      <a:r>
                        <a:rPr lang="en-US" sz="2400" b="1" dirty="0" smtClean="0"/>
                        <a:t>CAO</a:t>
                      </a:r>
                      <a:endParaRPr lang="en-US" sz="2400" b="1" dirty="0"/>
                    </a:p>
                  </a:txBody>
                  <a:tcPr/>
                </a:tc>
                <a:extLst>
                  <a:ext uri="{0D108BD9-81ED-4DB2-BD59-A6C34878D82A}">
                    <a16:rowId xmlns:a16="http://schemas.microsoft.com/office/drawing/2014/main" val="10001"/>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1301 United States History 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87</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12</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464229">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1302 United States History II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87</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13</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2301 Texas History</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39</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4</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13</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2311 Western Civilization 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28</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5</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12</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2312 Western Civilization II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24</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5</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12</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6"/>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2321 World Civilizations 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27</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6</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16</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7"/>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2322 World Civilizations II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29</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6</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17</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8"/>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2327 </a:t>
                      </a:r>
                      <a:r>
                        <a:rPr lang="en-US" sz="2100" dirty="0" smtClean="0">
                          <a:effectLst/>
                          <a:latin typeface="Tahoma" panose="020B0604030504040204" pitchFamily="34" charset="0"/>
                          <a:ea typeface="Calibri" panose="020F0502020204030204" pitchFamily="34" charset="0"/>
                        </a:rPr>
                        <a:t>Mexican American </a:t>
                      </a:r>
                      <a:r>
                        <a:rPr lang="en-US" sz="2100" dirty="0">
                          <a:effectLst/>
                          <a:latin typeface="Tahoma" panose="020B0604030504040204" pitchFamily="34" charset="0"/>
                          <a:ea typeface="Calibri" panose="020F0502020204030204" pitchFamily="34" charset="0"/>
                        </a:rPr>
                        <a:t>History 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15</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1</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7</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9"/>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2328 </a:t>
                      </a:r>
                      <a:r>
                        <a:rPr lang="en-US" sz="2100" dirty="0" smtClean="0">
                          <a:effectLst/>
                          <a:latin typeface="Tahoma" panose="020B0604030504040204" pitchFamily="34" charset="0"/>
                          <a:ea typeface="Calibri" panose="020F0502020204030204" pitchFamily="34" charset="0"/>
                        </a:rPr>
                        <a:t>Mexican</a:t>
                      </a:r>
                      <a:r>
                        <a:rPr lang="en-US" sz="2100" baseline="0" dirty="0" smtClean="0">
                          <a:effectLst/>
                          <a:latin typeface="Tahoma" panose="020B0604030504040204" pitchFamily="34" charset="0"/>
                          <a:ea typeface="Calibri" panose="020F0502020204030204" pitchFamily="34" charset="0"/>
                        </a:rPr>
                        <a:t> </a:t>
                      </a:r>
                      <a:r>
                        <a:rPr lang="en-US" sz="2100" dirty="0" smtClean="0">
                          <a:effectLst/>
                          <a:latin typeface="Tahoma" panose="020B0604030504040204" pitchFamily="34" charset="0"/>
                          <a:ea typeface="Calibri" panose="020F0502020204030204" pitchFamily="34" charset="0"/>
                        </a:rPr>
                        <a:t>American </a:t>
                      </a:r>
                      <a:r>
                        <a:rPr lang="en-US" sz="2100" dirty="0">
                          <a:effectLst/>
                          <a:latin typeface="Tahoma" panose="020B0604030504040204" pitchFamily="34" charset="0"/>
                          <a:ea typeface="Calibri" panose="020F0502020204030204" pitchFamily="34" charset="0"/>
                        </a:rPr>
                        <a:t>History II</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15</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6</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0"/>
                  </a:ext>
                </a:extLst>
              </a:tr>
              <a:tr h="399973">
                <a:tc>
                  <a:txBody>
                    <a:bodyPr/>
                    <a:lstStyle/>
                    <a:p>
                      <a:pPr marL="0" marR="0">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HIST 2381 African-American History</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7</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a:effectLst/>
                          <a:latin typeface="Tahoma" panose="020B0604030504040204" pitchFamily="34" charset="0"/>
                          <a:ea typeface="Calibri" panose="020F0502020204030204" pitchFamily="34" charset="0"/>
                        </a:rPr>
                        <a:t> </a:t>
                      </a: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3</a:t>
                      </a:r>
                      <a:endParaRPr lang="en-US" sz="2100" dirty="0">
                        <a:effectLst/>
                        <a:latin typeface="Tahoma" panose="020B0604030504040204" pitchFamily="34" charset="0"/>
                        <a:ea typeface="Calibri" panose="020F0502020204030204" pitchFamily="34" charset="0"/>
                      </a:endParaRPr>
                    </a:p>
                  </a:txBody>
                  <a:tcPr marL="68580" marR="68580" marT="0" marB="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2100" dirty="0" smtClean="0">
                          <a:effectLst/>
                          <a:latin typeface="Tahoma" panose="020B0604030504040204" pitchFamily="34" charset="0"/>
                          <a:ea typeface="Calibri" panose="020F0502020204030204" pitchFamily="34" charset="0"/>
                        </a:rPr>
                        <a:t>5</a:t>
                      </a:r>
                      <a:endParaRPr lang="en-US" sz="2100" dirty="0">
                        <a:effectLst/>
                        <a:latin typeface="Tahoma" panose="020B060403050404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11"/>
                  </a:ext>
                </a:extLst>
              </a:tr>
            </a:tbl>
          </a:graphicData>
        </a:graphic>
      </p:graphicFrame>
      <p:sp>
        <p:nvSpPr>
          <p:cNvPr id="8" name="Rectangle 7"/>
          <p:cNvSpPr/>
          <p:nvPr/>
        </p:nvSpPr>
        <p:spPr>
          <a:xfrm>
            <a:off x="0" y="6126163"/>
            <a:ext cx="9144000" cy="683075"/>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17</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982" y="6216473"/>
            <a:ext cx="1477618" cy="609600"/>
          </a:xfrm>
          <a:prstGeom prst="rect">
            <a:avLst/>
          </a:prstGeom>
        </p:spPr>
      </p:pic>
      <p:sp>
        <p:nvSpPr>
          <p:cNvPr id="2" name="Rectangle 1"/>
          <p:cNvSpPr/>
          <p:nvPr/>
        </p:nvSpPr>
        <p:spPr>
          <a:xfrm>
            <a:off x="33968" y="364948"/>
            <a:ext cx="9110031" cy="584775"/>
          </a:xfrm>
          <a:prstGeom prst="rect">
            <a:avLst/>
          </a:prstGeom>
        </p:spPr>
        <p:txBody>
          <a:bodyPr wrap="square">
            <a:spAutoFit/>
          </a:bodyPr>
          <a:lstStyle/>
          <a:p>
            <a:pPr lvl="0" algn="ctr"/>
            <a:r>
              <a:rPr lang="en-US" sz="3200" b="1" i="1" dirty="0" smtClean="0">
                <a:solidFill>
                  <a:srgbClr val="C00000"/>
                </a:solidFill>
                <a:latin typeface="+mj-lt"/>
              </a:rPr>
              <a:t>History Courses in Core Curriculum at Institutions</a:t>
            </a:r>
            <a:endParaRPr lang="en-US" sz="3200" b="1" dirty="0">
              <a:latin typeface="+mj-lt"/>
            </a:endParaRPr>
          </a:p>
        </p:txBody>
      </p:sp>
    </p:spTree>
    <p:extLst>
      <p:ext uri="{BB962C8B-B14F-4D97-AF65-F5344CB8AC3E}">
        <p14:creationId xmlns:p14="http://schemas.microsoft.com/office/powerpoint/2010/main" val="148747455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0" y="6126163"/>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18</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427039"/>
            <a:ext cx="8991600" cy="5699125"/>
          </a:xfrm>
        </p:spPr>
        <p:txBody>
          <a:bodyPr>
            <a:normAutofit fontScale="32500" lnSpcReduction="20000"/>
          </a:bodyPr>
          <a:lstStyle/>
          <a:p>
            <a:pPr marL="461962" lvl="1" indent="0" algn="ctr">
              <a:buClr>
                <a:srgbClr val="A91E22"/>
              </a:buClr>
              <a:buNone/>
            </a:pPr>
            <a:r>
              <a:rPr lang="en-US" sz="11100" b="1" i="1" dirty="0">
                <a:solidFill>
                  <a:srgbClr val="C00000"/>
                </a:solidFill>
              </a:rPr>
              <a:t>Dual Credit Statute and Rules</a:t>
            </a:r>
            <a:endParaRPr lang="en-US" sz="11100" dirty="0"/>
          </a:p>
          <a:p>
            <a:pPr marL="461962" lvl="1" indent="0">
              <a:buClr>
                <a:srgbClr val="A91E22"/>
              </a:buClr>
              <a:buNone/>
            </a:pPr>
            <a:endParaRPr lang="en-US" sz="7200" b="1" dirty="0">
              <a:latin typeface="+mj-lt"/>
            </a:endParaRPr>
          </a:p>
          <a:p>
            <a:pPr marL="914400" lvl="1" indent="-452438">
              <a:buClr>
                <a:srgbClr val="A91E22"/>
              </a:buClr>
              <a:buFont typeface="Wingdings" panose="05000000000000000000" pitchFamily="2" charset="2"/>
              <a:buChar char="v"/>
            </a:pPr>
            <a:r>
              <a:rPr lang="en-US" sz="7200" b="1" dirty="0" smtClean="0">
                <a:latin typeface="+mj-lt"/>
              </a:rPr>
              <a:t>Texas </a:t>
            </a:r>
            <a:r>
              <a:rPr lang="en-US" sz="7200" b="1" dirty="0">
                <a:latin typeface="+mj-lt"/>
              </a:rPr>
              <a:t>Education Code (TEC) 130.008 </a:t>
            </a:r>
          </a:p>
          <a:p>
            <a:pPr marL="1317625" lvl="1" indent="-403225">
              <a:buClr>
                <a:srgbClr val="A91E22"/>
              </a:buClr>
              <a:buFont typeface="Wingdings" panose="05000000000000000000" pitchFamily="2" charset="2"/>
              <a:buChar char="Ø"/>
            </a:pPr>
            <a:r>
              <a:rPr lang="en-US" sz="7200" dirty="0">
                <a:latin typeface="+mj-lt"/>
              </a:rPr>
              <a:t>Outlines how agreements between public junior colleges and school districts establish which college courses also apply for high school credit.</a:t>
            </a:r>
          </a:p>
          <a:p>
            <a:pPr marL="914400" lvl="1" indent="-452438">
              <a:buClr>
                <a:srgbClr val="A91E22"/>
              </a:buClr>
              <a:buFont typeface="Wingdings" panose="05000000000000000000" pitchFamily="2" charset="2"/>
              <a:buChar char="v"/>
            </a:pPr>
            <a:endParaRPr lang="en-US" sz="7200" b="1" dirty="0">
              <a:latin typeface="+mj-lt"/>
            </a:endParaRPr>
          </a:p>
          <a:p>
            <a:pPr marL="914400" lvl="1" indent="-452438">
              <a:buClr>
                <a:srgbClr val="A91E22"/>
              </a:buClr>
              <a:buFont typeface="Wingdings" panose="05000000000000000000" pitchFamily="2" charset="2"/>
              <a:buChar char="v"/>
            </a:pPr>
            <a:r>
              <a:rPr lang="en-US" sz="7200" b="1" dirty="0">
                <a:latin typeface="+mj-lt"/>
              </a:rPr>
              <a:t>Texas Education Code (TEC) 28.009 </a:t>
            </a:r>
          </a:p>
          <a:p>
            <a:pPr marL="1317625" lvl="1" indent="-403225">
              <a:buClr>
                <a:srgbClr val="A91E22"/>
              </a:buClr>
              <a:buFont typeface="Wingdings" panose="05000000000000000000" pitchFamily="2" charset="2"/>
              <a:buChar char="Ø"/>
            </a:pPr>
            <a:r>
              <a:rPr lang="en-US" sz="7200" dirty="0">
                <a:latin typeface="+mj-lt"/>
              </a:rPr>
              <a:t>Requires that each school district implement a program under which students may earn at least 12 semester credit hours of college credit in high school.</a:t>
            </a:r>
          </a:p>
          <a:p>
            <a:pPr marL="914400" lvl="1" indent="-452438">
              <a:buClr>
                <a:srgbClr val="A91E22"/>
              </a:buClr>
              <a:buFont typeface="Wingdings" panose="05000000000000000000" pitchFamily="2" charset="2"/>
              <a:buChar char="v"/>
            </a:pPr>
            <a:endParaRPr lang="en-US" sz="7200" dirty="0">
              <a:latin typeface="+mj-lt"/>
            </a:endParaRPr>
          </a:p>
          <a:p>
            <a:pPr marL="914400" lvl="1" indent="-452438">
              <a:buClr>
                <a:srgbClr val="A91E22"/>
              </a:buClr>
              <a:buFont typeface="Wingdings" panose="05000000000000000000" pitchFamily="2" charset="2"/>
              <a:buChar char="v"/>
            </a:pPr>
            <a:r>
              <a:rPr lang="en-US" sz="7200" b="1" dirty="0">
                <a:latin typeface="+mj-lt"/>
              </a:rPr>
              <a:t>Texas Administrative Code </a:t>
            </a:r>
            <a:r>
              <a:rPr lang="en-US" sz="7200" b="1" dirty="0" smtClean="0">
                <a:latin typeface="+mj-lt"/>
              </a:rPr>
              <a:t>(TAC) </a:t>
            </a:r>
            <a:r>
              <a:rPr lang="en-US" sz="7200" b="1" dirty="0">
                <a:latin typeface="+mj-lt"/>
              </a:rPr>
              <a:t>Ch. 4, Sub. D</a:t>
            </a:r>
          </a:p>
          <a:p>
            <a:pPr marL="1317625" lvl="1" indent="-403225">
              <a:buClr>
                <a:srgbClr val="A91E22"/>
              </a:buClr>
              <a:buFont typeface="Wingdings" panose="05000000000000000000" pitchFamily="2" charset="2"/>
              <a:buChar char="Ø"/>
            </a:pPr>
            <a:r>
              <a:rPr lang="en-US" sz="7200" dirty="0">
                <a:latin typeface="+mj-lt"/>
              </a:rPr>
              <a:t>Sections 4.81 through </a:t>
            </a:r>
            <a:r>
              <a:rPr lang="en-US" sz="7200" dirty="0" smtClean="0">
                <a:latin typeface="+mj-lt"/>
              </a:rPr>
              <a:t>4.85 addresses Dual Credit Partnerships</a:t>
            </a:r>
            <a:endParaRPr lang="en-US" sz="7200" dirty="0">
              <a:latin typeface="+mj-lt"/>
            </a:endParaRPr>
          </a:p>
          <a:p>
            <a:pPr marL="463550" lvl="1" indent="0">
              <a:buClr>
                <a:srgbClr val="A91E22"/>
              </a:buClr>
              <a:buFont typeface="Wingdings" panose="05000000000000000000" pitchFamily="2" charset="2"/>
              <a:buChar char="Ø"/>
            </a:pPr>
            <a:endParaRPr lang="en-US" sz="6400" dirty="0" smtClean="0">
              <a:latin typeface="+mj-lt"/>
            </a:endParaRPr>
          </a:p>
          <a:p>
            <a:pPr marL="463550" lvl="1" indent="0">
              <a:buClr>
                <a:srgbClr val="A91E22"/>
              </a:buClr>
              <a:buFont typeface="Wingdings" panose="05000000000000000000" pitchFamily="2" charset="2"/>
              <a:buChar char="Ø"/>
            </a:pPr>
            <a:endParaRPr lang="en-US" sz="4300" dirty="0" smtClean="0"/>
          </a:p>
          <a:p>
            <a:pPr lvl="1"/>
            <a:endParaRPr lang="en-US" dirty="0"/>
          </a:p>
        </p:txBody>
      </p:sp>
    </p:spTree>
    <p:extLst>
      <p:ext uri="{BB962C8B-B14F-4D97-AF65-F5344CB8AC3E}">
        <p14:creationId xmlns:p14="http://schemas.microsoft.com/office/powerpoint/2010/main" val="118771505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0" y="6199638"/>
            <a:ext cx="9144000" cy="6949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19</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348113"/>
            <a:ext cx="9144000" cy="5778049"/>
          </a:xfrm>
        </p:spPr>
        <p:txBody>
          <a:bodyPr>
            <a:normAutofit fontScale="62500" lnSpcReduction="20000"/>
          </a:bodyPr>
          <a:lstStyle/>
          <a:p>
            <a:pPr marL="0" lvl="0" indent="0" algn="ctr">
              <a:spcBef>
                <a:spcPts val="0"/>
              </a:spcBef>
              <a:buNone/>
            </a:pPr>
            <a:r>
              <a:rPr lang="en-US" sz="6500" b="1" i="1" dirty="0">
                <a:solidFill>
                  <a:srgbClr val="C00000"/>
                </a:solidFill>
                <a:latin typeface="+mj-lt"/>
              </a:rPr>
              <a:t>Dual Credit Basics</a:t>
            </a:r>
            <a:endParaRPr lang="en-US" sz="6500" dirty="0">
              <a:solidFill>
                <a:prstClr val="white"/>
              </a:solidFill>
              <a:latin typeface="+mj-lt"/>
            </a:endParaRPr>
          </a:p>
          <a:p>
            <a:pPr marL="914400" lvl="1" indent="-452438">
              <a:buClr>
                <a:srgbClr val="A91E22"/>
              </a:buClr>
              <a:buFont typeface="Wingdings" panose="05000000000000000000" pitchFamily="2" charset="2"/>
              <a:buChar char="v"/>
            </a:pPr>
            <a:endParaRPr lang="en-US" sz="1100" b="1" dirty="0">
              <a:solidFill>
                <a:prstClr val="black"/>
              </a:solidFill>
            </a:endParaRPr>
          </a:p>
          <a:p>
            <a:pPr marL="914400" lvl="1" indent="-452438">
              <a:buClr>
                <a:srgbClr val="A91E22"/>
              </a:buClr>
              <a:buFont typeface="Wingdings" panose="05000000000000000000" pitchFamily="2" charset="2"/>
              <a:buChar char="v"/>
            </a:pPr>
            <a:r>
              <a:rPr lang="en-US" sz="3800" b="1" dirty="0">
                <a:solidFill>
                  <a:prstClr val="black"/>
                </a:solidFill>
                <a:latin typeface="+mj-lt"/>
              </a:rPr>
              <a:t>Dual Credit Partnership</a:t>
            </a:r>
          </a:p>
          <a:p>
            <a:pPr marL="1317625" lvl="1" indent="-403225">
              <a:buClr>
                <a:srgbClr val="A91E22"/>
              </a:buClr>
              <a:buFont typeface="Wingdings" panose="05000000000000000000" pitchFamily="2" charset="2"/>
              <a:buChar char="Ø"/>
            </a:pPr>
            <a:r>
              <a:rPr lang="en-US" sz="2900" b="1" dirty="0">
                <a:solidFill>
                  <a:prstClr val="black"/>
                </a:solidFill>
                <a:latin typeface="+mj-lt"/>
              </a:rPr>
              <a:t>must be approved by governing boards of college and public or private high school prior to offering courses</a:t>
            </a:r>
          </a:p>
          <a:p>
            <a:pPr marL="1317625" lvl="1" indent="-403225">
              <a:buClr>
                <a:srgbClr val="A91E22"/>
              </a:buClr>
              <a:buFont typeface="Wingdings" panose="05000000000000000000" pitchFamily="2" charset="2"/>
              <a:buChar char="Ø"/>
            </a:pPr>
            <a:endParaRPr lang="en-US" sz="1800" b="1" dirty="0">
              <a:solidFill>
                <a:prstClr val="black"/>
              </a:solidFill>
            </a:endParaRPr>
          </a:p>
          <a:p>
            <a:pPr marL="914400" lvl="1" indent="-452438">
              <a:buClr>
                <a:srgbClr val="A91E22"/>
              </a:buClr>
              <a:buFont typeface="Wingdings" panose="05000000000000000000" pitchFamily="2" charset="2"/>
              <a:buChar char="v"/>
            </a:pPr>
            <a:r>
              <a:rPr lang="en-US" sz="3800" b="1" dirty="0">
                <a:solidFill>
                  <a:prstClr val="black"/>
                </a:solidFill>
                <a:latin typeface="+mj-lt"/>
              </a:rPr>
              <a:t>Eligible </a:t>
            </a:r>
            <a:r>
              <a:rPr lang="en-US" sz="3800" b="1" dirty="0" smtClean="0">
                <a:solidFill>
                  <a:prstClr val="black"/>
                </a:solidFill>
                <a:latin typeface="+mj-lt"/>
              </a:rPr>
              <a:t>Courses funded</a:t>
            </a:r>
            <a:endParaRPr lang="en-US" sz="3800" b="1" i="1" dirty="0">
              <a:solidFill>
                <a:prstClr val="black"/>
              </a:solidFill>
              <a:latin typeface="+mj-lt"/>
            </a:endParaRPr>
          </a:p>
          <a:p>
            <a:pPr marL="461962" lvl="1" indent="0">
              <a:buClr>
                <a:srgbClr val="A91E22"/>
              </a:buClr>
              <a:buNone/>
            </a:pPr>
            <a:endParaRPr lang="en-US" sz="1100" i="1" dirty="0" smtClean="0">
              <a:solidFill>
                <a:prstClr val="black"/>
              </a:solidFill>
              <a:ea typeface="Tahoma" panose="020B0604030504040204" pitchFamily="34" charset="0"/>
              <a:cs typeface="Tahoma" panose="020B0604030504040204" pitchFamily="34" charset="0"/>
            </a:endParaRPr>
          </a:p>
          <a:p>
            <a:pPr marL="1371600" lvl="1" indent="-457200">
              <a:spcBef>
                <a:spcPts val="600"/>
              </a:spcBef>
              <a:buClr>
                <a:srgbClr val="A91E22"/>
              </a:buClr>
              <a:buSzPct val="115000"/>
              <a:buFont typeface="Wingdings" panose="05000000000000000000" pitchFamily="2" charset="2"/>
              <a:buChar char="Ø"/>
            </a:pPr>
            <a:r>
              <a:rPr lang="en-US" sz="3300" b="1" dirty="0" smtClean="0">
                <a:solidFill>
                  <a:prstClr val="black"/>
                </a:solidFill>
                <a:latin typeface="+mj-lt"/>
                <a:ea typeface="Tahoma" panose="020B0604030504040204" pitchFamily="34" charset="0"/>
                <a:cs typeface="Tahoma" panose="020B0604030504040204" pitchFamily="34" charset="0"/>
              </a:rPr>
              <a:t>Core Curriculum</a:t>
            </a:r>
          </a:p>
          <a:p>
            <a:pPr marL="1371600" lvl="1" indent="-457200">
              <a:spcBef>
                <a:spcPts val="600"/>
              </a:spcBef>
              <a:buClr>
                <a:srgbClr val="A91E22"/>
              </a:buClr>
              <a:buSzPct val="115000"/>
              <a:buFont typeface="Wingdings" panose="05000000000000000000" pitchFamily="2" charset="2"/>
              <a:buChar char="Ø"/>
            </a:pPr>
            <a:r>
              <a:rPr lang="en-US" sz="3300" b="1" dirty="0" smtClean="0">
                <a:solidFill>
                  <a:srgbClr val="C00000"/>
                </a:solidFill>
                <a:latin typeface="+mj-lt"/>
                <a:ea typeface="Tahoma" panose="020B0604030504040204" pitchFamily="34" charset="0"/>
                <a:cs typeface="Tahoma" panose="020B0604030504040204" pitchFamily="34" charset="0"/>
              </a:rPr>
              <a:t>Field of Study curriculum (added by SB 25)</a:t>
            </a:r>
          </a:p>
          <a:p>
            <a:pPr marL="1371600" lvl="1" indent="-457200">
              <a:spcBef>
                <a:spcPts val="600"/>
              </a:spcBef>
              <a:buClr>
                <a:srgbClr val="A91E22"/>
              </a:buClr>
              <a:buSzPct val="115000"/>
              <a:buFont typeface="Wingdings" panose="05000000000000000000" pitchFamily="2" charset="2"/>
              <a:buChar char="Ø"/>
            </a:pPr>
            <a:r>
              <a:rPr lang="en-US" sz="3300" b="1" dirty="0" smtClean="0">
                <a:solidFill>
                  <a:srgbClr val="C00000"/>
                </a:solidFill>
                <a:latin typeface="+mj-lt"/>
                <a:ea typeface="Tahoma" panose="020B0604030504040204" pitchFamily="34" charset="0"/>
                <a:cs typeface="Tahoma" panose="020B0604030504040204" pitchFamily="34" charset="0"/>
              </a:rPr>
              <a:t>Programs of Study (added by SB 25)</a:t>
            </a:r>
          </a:p>
          <a:p>
            <a:pPr marL="1371600" lvl="1" indent="-457200">
              <a:buClr>
                <a:srgbClr val="A91E22"/>
              </a:buClr>
              <a:buSzPct val="125000"/>
              <a:buFont typeface="Wingdings" panose="05000000000000000000" pitchFamily="2" charset="2"/>
              <a:buChar char="Ø"/>
            </a:pPr>
            <a:r>
              <a:rPr lang="en-US" sz="3300" b="1" dirty="0" smtClean="0">
                <a:solidFill>
                  <a:prstClr val="black"/>
                </a:solidFill>
                <a:latin typeface="+mj-lt"/>
                <a:ea typeface="Tahoma" panose="020B0604030504040204" pitchFamily="34" charset="0"/>
                <a:cs typeface="Tahoma" panose="020B0604030504040204" pitchFamily="34" charset="0"/>
              </a:rPr>
              <a:t>Career and Technical Education</a:t>
            </a:r>
            <a:endParaRPr lang="en-US" sz="3300" b="1" dirty="0">
              <a:solidFill>
                <a:prstClr val="black"/>
              </a:solidFill>
              <a:latin typeface="+mj-lt"/>
              <a:ea typeface="Tahoma" panose="020B0604030504040204" pitchFamily="34" charset="0"/>
              <a:cs typeface="Tahoma" panose="020B0604030504040204" pitchFamily="34" charset="0"/>
            </a:endParaRPr>
          </a:p>
          <a:p>
            <a:pPr marL="1371600" lvl="1" indent="-457200">
              <a:buClr>
                <a:srgbClr val="A91E22"/>
              </a:buClr>
              <a:buFont typeface="Wingdings" panose="05000000000000000000" pitchFamily="2" charset="2"/>
              <a:buChar char="Ø"/>
            </a:pPr>
            <a:r>
              <a:rPr lang="en-US" sz="3300" b="1" dirty="0" smtClean="0">
                <a:solidFill>
                  <a:prstClr val="black"/>
                </a:solidFill>
                <a:latin typeface="+mj-lt"/>
                <a:ea typeface="Tahoma" panose="020B0604030504040204" pitchFamily="34" charset="0"/>
                <a:cs typeface="Tahoma" panose="020B0604030504040204" pitchFamily="34" charset="0"/>
              </a:rPr>
              <a:t>Foreign Languages</a:t>
            </a:r>
          </a:p>
          <a:p>
            <a:pPr marL="914400" lvl="1" indent="0">
              <a:buClr>
                <a:srgbClr val="A91E22"/>
              </a:buClr>
              <a:buNone/>
            </a:pPr>
            <a:endParaRPr lang="en-US" sz="800" dirty="0">
              <a:solidFill>
                <a:prstClr val="black"/>
              </a:solidFill>
            </a:endParaRPr>
          </a:p>
          <a:p>
            <a:pPr marL="914400" lvl="1" indent="-452438">
              <a:buClr>
                <a:srgbClr val="A91E22"/>
              </a:buClr>
              <a:buFont typeface="Wingdings" panose="05000000000000000000" pitchFamily="2" charset="2"/>
              <a:buChar char="v"/>
            </a:pPr>
            <a:r>
              <a:rPr lang="en-US" sz="3800" b="1" dirty="0" smtClean="0">
                <a:solidFill>
                  <a:prstClr val="black"/>
                </a:solidFill>
                <a:latin typeface="+mj-lt"/>
              </a:rPr>
              <a:t>Grade </a:t>
            </a:r>
            <a:r>
              <a:rPr lang="en-US" sz="3800" b="1" dirty="0">
                <a:solidFill>
                  <a:prstClr val="black"/>
                </a:solidFill>
                <a:latin typeface="+mj-lt"/>
              </a:rPr>
              <a:t>Level Eligibility</a:t>
            </a:r>
          </a:p>
          <a:p>
            <a:pPr marL="1317625" lvl="1" indent="-403225">
              <a:buClr>
                <a:srgbClr val="A91E22"/>
              </a:buClr>
              <a:buFont typeface="Wingdings" panose="05000000000000000000" pitchFamily="2" charset="2"/>
              <a:buChar char="Ø"/>
            </a:pPr>
            <a:r>
              <a:rPr lang="en-US" sz="3400" dirty="0">
                <a:solidFill>
                  <a:prstClr val="black"/>
                </a:solidFill>
                <a:latin typeface="+mj-lt"/>
              </a:rPr>
              <a:t>9</a:t>
            </a:r>
            <a:r>
              <a:rPr lang="en-US" sz="3400" baseline="30000" dirty="0">
                <a:solidFill>
                  <a:prstClr val="black"/>
                </a:solidFill>
                <a:latin typeface="+mj-lt"/>
              </a:rPr>
              <a:t>th</a:t>
            </a:r>
            <a:r>
              <a:rPr lang="en-US" sz="3400" dirty="0">
                <a:solidFill>
                  <a:prstClr val="black"/>
                </a:solidFill>
                <a:latin typeface="+mj-lt"/>
              </a:rPr>
              <a:t>-12</a:t>
            </a:r>
            <a:r>
              <a:rPr lang="en-US" sz="3400" baseline="30000" dirty="0">
                <a:solidFill>
                  <a:prstClr val="black"/>
                </a:solidFill>
                <a:latin typeface="+mj-lt"/>
              </a:rPr>
              <a:t>th</a:t>
            </a:r>
            <a:r>
              <a:rPr lang="en-US" sz="3400" dirty="0">
                <a:solidFill>
                  <a:prstClr val="black"/>
                </a:solidFill>
                <a:latin typeface="+mj-lt"/>
              </a:rPr>
              <a:t> </a:t>
            </a:r>
            <a:r>
              <a:rPr lang="en-US" sz="3400" dirty="0" smtClean="0">
                <a:solidFill>
                  <a:prstClr val="black"/>
                </a:solidFill>
                <a:latin typeface="+mj-lt"/>
              </a:rPr>
              <a:t>grades-as agreed upon in local policy </a:t>
            </a:r>
            <a:endParaRPr lang="en-US" sz="3400" dirty="0">
              <a:solidFill>
                <a:prstClr val="black"/>
              </a:solidFill>
              <a:latin typeface="+mj-lt"/>
            </a:endParaRPr>
          </a:p>
          <a:p>
            <a:pPr marL="914400" lvl="1" indent="0">
              <a:buClr>
                <a:srgbClr val="A91E22"/>
              </a:buClr>
              <a:buNone/>
            </a:pPr>
            <a:endParaRPr lang="en-US" sz="1800" dirty="0">
              <a:solidFill>
                <a:prstClr val="black"/>
              </a:solidFill>
            </a:endParaRPr>
          </a:p>
          <a:p>
            <a:pPr marL="914400" lvl="1" indent="-452438">
              <a:buClr>
                <a:srgbClr val="A91E22"/>
              </a:buClr>
              <a:buFont typeface="Wingdings" panose="05000000000000000000" pitchFamily="2" charset="2"/>
              <a:buChar char="v"/>
            </a:pPr>
            <a:r>
              <a:rPr lang="en-US" sz="3800" b="1" dirty="0">
                <a:solidFill>
                  <a:prstClr val="black"/>
                </a:solidFill>
                <a:latin typeface="+mj-lt"/>
              </a:rPr>
              <a:t>Dual Credit Course Load</a:t>
            </a:r>
            <a:r>
              <a:rPr lang="en-US" sz="2900" b="1" dirty="0">
                <a:solidFill>
                  <a:prstClr val="black"/>
                </a:solidFill>
                <a:latin typeface="+mj-lt"/>
              </a:rPr>
              <a:t>: </a:t>
            </a:r>
            <a:r>
              <a:rPr lang="en-US" sz="3200" b="1" dirty="0">
                <a:solidFill>
                  <a:prstClr val="black"/>
                </a:solidFill>
                <a:latin typeface="+mj-lt"/>
              </a:rPr>
              <a:t>no limit in </a:t>
            </a:r>
            <a:r>
              <a:rPr lang="en-US" sz="3200" b="1" dirty="0" smtClean="0">
                <a:solidFill>
                  <a:prstClr val="black"/>
                </a:solidFill>
                <a:latin typeface="+mj-lt"/>
              </a:rPr>
              <a:t>rules-as agreed upon in local policy</a:t>
            </a:r>
            <a:endParaRPr lang="en-US" sz="3200" b="1" dirty="0" smtClean="0"/>
          </a:p>
          <a:p>
            <a:pPr marL="457200" lvl="1" indent="0">
              <a:buNone/>
            </a:pPr>
            <a:r>
              <a:rPr lang="en-US" dirty="0" smtClean="0"/>
              <a:t>     </a:t>
            </a:r>
            <a:endParaRPr lang="en-US" dirty="0"/>
          </a:p>
        </p:txBody>
      </p:sp>
    </p:spTree>
    <p:extLst>
      <p:ext uri="{BB962C8B-B14F-4D97-AF65-F5344CB8AC3E}">
        <p14:creationId xmlns:p14="http://schemas.microsoft.com/office/powerpoint/2010/main" val="4021354931"/>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Content Placeholder 3"/>
          <p:cNvSpPr>
            <a:spLocks noGrp="1"/>
          </p:cNvSpPr>
          <p:nvPr>
            <p:ph idx="4294967295"/>
          </p:nvPr>
        </p:nvSpPr>
        <p:spPr>
          <a:xfrm>
            <a:off x="0" y="348113"/>
            <a:ext cx="9144000" cy="5778051"/>
          </a:xfrm>
        </p:spPr>
        <p:txBody>
          <a:bodyPr>
            <a:normAutofit fontScale="25000" lnSpcReduction="20000"/>
          </a:bodyPr>
          <a:lstStyle/>
          <a:p>
            <a:pPr marL="0" indent="0" algn="ctr">
              <a:buNone/>
            </a:pPr>
            <a:endParaRPr lang="en-US" sz="5900" b="1" i="1" dirty="0" smtClean="0">
              <a:solidFill>
                <a:srgbClr val="C00000"/>
              </a:solidFill>
              <a:latin typeface="+mj-lt"/>
              <a:ea typeface="+mj-ea"/>
              <a:cs typeface="Arial" charset="0"/>
            </a:endParaRPr>
          </a:p>
          <a:p>
            <a:pPr marL="0" indent="0" algn="ctr">
              <a:buNone/>
            </a:pPr>
            <a:r>
              <a:rPr lang="en-US" sz="12800" b="1" i="1" dirty="0" smtClean="0">
                <a:solidFill>
                  <a:srgbClr val="C00000"/>
                </a:solidFill>
                <a:latin typeface="+mj-lt"/>
                <a:ea typeface="+mj-ea"/>
                <a:cs typeface="Arial" charset="0"/>
              </a:rPr>
              <a:t>Lower </a:t>
            </a:r>
            <a:r>
              <a:rPr lang="en-US" sz="12800" b="1" i="1" dirty="0">
                <a:solidFill>
                  <a:srgbClr val="C00000"/>
                </a:solidFill>
                <a:latin typeface="+mj-lt"/>
                <a:ea typeface="+mj-ea"/>
                <a:cs typeface="Arial" charset="0"/>
              </a:rPr>
              <a:t>Division Academic Course Guide </a:t>
            </a:r>
            <a:r>
              <a:rPr lang="en-US" sz="12800" b="1" i="1" dirty="0" smtClean="0">
                <a:solidFill>
                  <a:srgbClr val="C00000"/>
                </a:solidFill>
                <a:latin typeface="+mj-lt"/>
                <a:ea typeface="+mj-ea"/>
                <a:cs typeface="Arial" charset="0"/>
              </a:rPr>
              <a:t>Manual (ACGM) for Two Year Colleges</a:t>
            </a:r>
          </a:p>
          <a:p>
            <a:pPr marL="0" indent="0" algn="ctr">
              <a:buNone/>
            </a:pPr>
            <a:endParaRPr lang="en-US" sz="7000" b="1" i="1" dirty="0" smtClean="0">
              <a:solidFill>
                <a:srgbClr val="C00000"/>
              </a:solidFill>
              <a:latin typeface="+mj-lt"/>
              <a:ea typeface="+mj-ea"/>
              <a:cs typeface="Arial" charset="0"/>
            </a:endParaRPr>
          </a:p>
          <a:p>
            <a:pPr marL="0" indent="0" algn="ctr">
              <a:buNone/>
            </a:pPr>
            <a:endParaRPr lang="en-US" sz="1200" dirty="0" smtClean="0">
              <a:solidFill>
                <a:prstClr val="black"/>
              </a:solidFill>
              <a:ea typeface="Tahoma" pitchFamily="34" charset="0"/>
              <a:cs typeface="Tahoma" pitchFamily="34" charset="0"/>
            </a:endParaRP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Pre-approved </a:t>
            </a:r>
            <a:r>
              <a:rPr lang="en-US" sz="9600" dirty="0">
                <a:solidFill>
                  <a:prstClr val="black"/>
                </a:solidFill>
                <a:ea typeface="Tahoma" pitchFamily="34" charset="0"/>
                <a:cs typeface="Tahoma" pitchFamily="34" charset="0"/>
              </a:rPr>
              <a:t>freshman &amp; sophomore academic courses </a:t>
            </a:r>
            <a:endParaRPr lang="en-US" sz="9600" dirty="0" smtClean="0">
              <a:solidFill>
                <a:prstClr val="black"/>
              </a:solidFill>
              <a:ea typeface="Tahoma" pitchFamily="34" charset="0"/>
              <a:cs typeface="Tahoma" pitchFamily="34" charset="0"/>
            </a:endParaRP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Arranged </a:t>
            </a:r>
            <a:r>
              <a:rPr lang="en-US" sz="9600" dirty="0">
                <a:solidFill>
                  <a:prstClr val="black"/>
                </a:solidFill>
                <a:ea typeface="Tahoma" pitchFamily="34" charset="0"/>
                <a:cs typeface="Tahoma" pitchFamily="34" charset="0"/>
              </a:rPr>
              <a:t>by Texas Common Course Numbers (TCCNS)</a:t>
            </a: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Includes </a:t>
            </a:r>
            <a:r>
              <a:rPr lang="en-US" sz="9600" dirty="0">
                <a:solidFill>
                  <a:prstClr val="black"/>
                </a:solidFill>
                <a:ea typeface="Tahoma" pitchFamily="34" charset="0"/>
                <a:cs typeface="Tahoma" pitchFamily="34" charset="0"/>
              </a:rPr>
              <a:t>funding approval codes for reporting courses </a:t>
            </a: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Prescribes </a:t>
            </a:r>
            <a:r>
              <a:rPr lang="en-US" sz="9600" dirty="0">
                <a:solidFill>
                  <a:prstClr val="black"/>
                </a:solidFill>
                <a:ea typeface="Tahoma" pitchFamily="34" charset="0"/>
                <a:cs typeface="Tahoma" pitchFamily="34" charset="0"/>
              </a:rPr>
              <a:t>contact and credit hours</a:t>
            </a: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Includes </a:t>
            </a:r>
            <a:r>
              <a:rPr lang="en-US" sz="9600" dirty="0">
                <a:solidFill>
                  <a:prstClr val="black"/>
                </a:solidFill>
                <a:ea typeface="Tahoma" pitchFamily="34" charset="0"/>
                <a:cs typeface="Tahoma" pitchFamily="34" charset="0"/>
              </a:rPr>
              <a:t>course </a:t>
            </a:r>
            <a:r>
              <a:rPr lang="en-US" sz="9600" dirty="0" smtClean="0">
                <a:solidFill>
                  <a:prstClr val="black"/>
                </a:solidFill>
                <a:ea typeface="Tahoma" pitchFamily="34" charset="0"/>
                <a:cs typeface="Tahoma" pitchFamily="34" charset="0"/>
              </a:rPr>
              <a:t>descriptions</a:t>
            </a:r>
            <a:endParaRPr lang="en-US" sz="9600" dirty="0">
              <a:solidFill>
                <a:prstClr val="black"/>
              </a:solidFill>
              <a:ea typeface="Tahoma" pitchFamily="34" charset="0"/>
              <a:cs typeface="Tahoma" pitchFamily="34" charset="0"/>
            </a:endParaRP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Includes </a:t>
            </a:r>
            <a:r>
              <a:rPr lang="en-US" sz="9600" dirty="0">
                <a:solidFill>
                  <a:prstClr val="black"/>
                </a:solidFill>
                <a:ea typeface="Tahoma" pitchFamily="34" charset="0"/>
                <a:cs typeface="Tahoma" pitchFamily="34" charset="0"/>
              </a:rPr>
              <a:t>course student learning </a:t>
            </a:r>
            <a:r>
              <a:rPr lang="en-US" sz="9600" dirty="0" smtClean="0">
                <a:solidFill>
                  <a:prstClr val="black"/>
                </a:solidFill>
                <a:ea typeface="Tahoma" pitchFamily="34" charset="0"/>
                <a:cs typeface="Tahoma" pitchFamily="34" charset="0"/>
              </a:rPr>
              <a:t>outcomes</a:t>
            </a:r>
            <a:endParaRPr lang="en-US" sz="9600" dirty="0">
              <a:solidFill>
                <a:prstClr val="black"/>
              </a:solidFill>
              <a:ea typeface="Tahoma" pitchFamily="34" charset="0"/>
              <a:cs typeface="Tahoma" pitchFamily="34" charset="0"/>
            </a:endParaRP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Includes developmental </a:t>
            </a:r>
            <a:r>
              <a:rPr lang="en-US" sz="9600" dirty="0">
                <a:solidFill>
                  <a:prstClr val="black"/>
                </a:solidFill>
                <a:ea typeface="Tahoma" pitchFamily="34" charset="0"/>
                <a:cs typeface="Tahoma" pitchFamily="34" charset="0"/>
              </a:rPr>
              <a:t>education courses </a:t>
            </a:r>
            <a:endParaRPr lang="en-US" sz="9600" dirty="0" smtClean="0">
              <a:solidFill>
                <a:prstClr val="black"/>
              </a:solidFill>
              <a:ea typeface="Tahoma" pitchFamily="34" charset="0"/>
              <a:cs typeface="Tahoma" pitchFamily="34" charset="0"/>
            </a:endParaRPr>
          </a:p>
          <a:p>
            <a:pPr marL="914400" lvl="2" indent="-403225" eaLnBrk="0" fontAlgn="base" hangingPunct="0">
              <a:lnSpc>
                <a:spcPct val="120000"/>
              </a:lnSpc>
              <a:spcBef>
                <a:spcPts val="0"/>
              </a:spcBef>
              <a:spcAft>
                <a:spcPts val="600"/>
              </a:spcAft>
              <a:buClr>
                <a:srgbClr val="C00000"/>
              </a:buClr>
              <a:buFont typeface="Wingdings" panose="05000000000000000000" pitchFamily="2" charset="2"/>
              <a:buChar char="v"/>
            </a:pPr>
            <a:r>
              <a:rPr lang="en-US" sz="9600" dirty="0" smtClean="0">
                <a:solidFill>
                  <a:prstClr val="black"/>
                </a:solidFill>
                <a:ea typeface="Tahoma" pitchFamily="34" charset="0"/>
                <a:cs typeface="Tahoma" pitchFamily="34" charset="0"/>
              </a:rPr>
              <a:t>Available </a:t>
            </a:r>
            <a:r>
              <a:rPr lang="en-US" sz="9600" dirty="0">
                <a:solidFill>
                  <a:prstClr val="black"/>
                </a:solidFill>
                <a:ea typeface="Tahoma" pitchFamily="34" charset="0"/>
                <a:cs typeface="Tahoma" pitchFamily="34" charset="0"/>
              </a:rPr>
              <a:t>online as a PDF and interactive database</a:t>
            </a:r>
          </a:p>
          <a:p>
            <a:pPr marL="0" indent="0" algn="ctr">
              <a:buNone/>
            </a:pPr>
            <a:endParaRPr lang="en-US" sz="8000" i="1" dirty="0">
              <a:latin typeface="+mj-lt"/>
            </a:endParaRPr>
          </a:p>
        </p:txBody>
      </p:sp>
      <p:sp>
        <p:nvSpPr>
          <p:cNvPr id="8" name="Rectangle 7"/>
          <p:cNvSpPr/>
          <p:nvPr/>
        </p:nvSpPr>
        <p:spPr>
          <a:xfrm>
            <a:off x="0" y="6082647"/>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74131210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0" y="6149914"/>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20</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427040"/>
            <a:ext cx="9144000" cy="5699124"/>
          </a:xfrm>
        </p:spPr>
        <p:txBody>
          <a:bodyPr>
            <a:normAutofit fontScale="25000" lnSpcReduction="20000"/>
          </a:bodyPr>
          <a:lstStyle/>
          <a:p>
            <a:pPr marL="914400" lvl="1" indent="-452438">
              <a:buClr>
                <a:srgbClr val="A91E22"/>
              </a:buClr>
              <a:buFont typeface="Wingdings" panose="05000000000000000000" pitchFamily="2" charset="2"/>
              <a:buChar char="v"/>
            </a:pPr>
            <a:endParaRPr lang="en-US" sz="9600" b="1" dirty="0" smtClean="0">
              <a:latin typeface="+mj-lt"/>
            </a:endParaRPr>
          </a:p>
          <a:p>
            <a:pPr marL="0" lvl="0" indent="0" algn="ctr">
              <a:spcBef>
                <a:spcPts val="0"/>
              </a:spcBef>
              <a:buNone/>
            </a:pPr>
            <a:r>
              <a:rPr lang="en-US" sz="14400" b="1" i="1" dirty="0">
                <a:solidFill>
                  <a:srgbClr val="C00000"/>
                </a:solidFill>
                <a:latin typeface="+mj-lt"/>
              </a:rPr>
              <a:t>Teaching Dual Credit Courses</a:t>
            </a:r>
            <a:endParaRPr lang="en-US" sz="14400" dirty="0">
              <a:solidFill>
                <a:prstClr val="white"/>
              </a:solidFill>
              <a:latin typeface="+mj-lt"/>
            </a:endParaRPr>
          </a:p>
          <a:p>
            <a:pPr marL="914400" lvl="1" indent="-452438">
              <a:buClr>
                <a:srgbClr val="A91E22"/>
              </a:buClr>
              <a:buFont typeface="Wingdings" panose="05000000000000000000" pitchFamily="2" charset="2"/>
              <a:buChar char="v"/>
            </a:pPr>
            <a:endParaRPr lang="en-US" sz="3200" b="1" dirty="0">
              <a:latin typeface="+mj-lt"/>
            </a:endParaRPr>
          </a:p>
          <a:p>
            <a:pPr marL="914400" lvl="1" indent="-452438">
              <a:buClr>
                <a:srgbClr val="A91E22"/>
              </a:buClr>
              <a:buFont typeface="Wingdings" panose="05000000000000000000" pitchFamily="2" charset="2"/>
              <a:buChar char="v"/>
            </a:pPr>
            <a:r>
              <a:rPr lang="en-US" sz="9600" b="1" dirty="0" smtClean="0">
                <a:latin typeface="+mj-lt"/>
              </a:rPr>
              <a:t>Curriculum</a:t>
            </a:r>
          </a:p>
          <a:p>
            <a:pPr marL="461962" lvl="1" indent="0">
              <a:buClr>
                <a:srgbClr val="A91E22"/>
              </a:buClr>
              <a:buNone/>
            </a:pPr>
            <a:endParaRPr lang="en-US" sz="3200" b="1" dirty="0">
              <a:latin typeface="+mj-lt"/>
            </a:endParaRPr>
          </a:p>
          <a:p>
            <a:pPr marL="1317625" lvl="1" indent="-403225">
              <a:buClr>
                <a:srgbClr val="A91E22"/>
              </a:buClr>
              <a:buFont typeface="Wingdings" panose="05000000000000000000" pitchFamily="2" charset="2"/>
              <a:buChar char="Ø"/>
            </a:pPr>
            <a:r>
              <a:rPr lang="en-US" sz="9600" dirty="0">
                <a:latin typeface="+mj-lt"/>
              </a:rPr>
              <a:t>The college shall ensure that a dual credit course and the corresponding course offered at the main campus of the college are equivalent with respect to curriculum, materials, instruction, and method/rigor of student evaluation.</a:t>
            </a:r>
          </a:p>
          <a:p>
            <a:pPr marL="914400" lvl="1" indent="-452438">
              <a:buClr>
                <a:srgbClr val="A91E22"/>
              </a:buClr>
              <a:buFont typeface="Wingdings" panose="05000000000000000000" pitchFamily="2" charset="2"/>
              <a:buChar char="v"/>
            </a:pPr>
            <a:r>
              <a:rPr lang="en-US" sz="9600" b="1" dirty="0" smtClean="0">
                <a:latin typeface="+mj-lt"/>
              </a:rPr>
              <a:t>Faculty</a:t>
            </a:r>
          </a:p>
          <a:p>
            <a:pPr marL="461962" lvl="1" indent="0">
              <a:buClr>
                <a:srgbClr val="A91E22"/>
              </a:buClr>
              <a:buNone/>
            </a:pPr>
            <a:endParaRPr lang="en-US" sz="3200" b="1" dirty="0">
              <a:latin typeface="+mj-lt"/>
            </a:endParaRPr>
          </a:p>
          <a:p>
            <a:pPr marL="1317625" lvl="1" indent="-403225">
              <a:buClr>
                <a:srgbClr val="A91E22"/>
              </a:buClr>
              <a:buFont typeface="Wingdings" panose="05000000000000000000" pitchFamily="2" charset="2"/>
              <a:buChar char="Ø"/>
            </a:pPr>
            <a:r>
              <a:rPr lang="en-US" sz="9600" dirty="0">
                <a:latin typeface="+mj-lt"/>
              </a:rPr>
              <a:t>Faculty must meet the same standards and approval procedures used by the college to select faculty responsible for teaching the same courses at the main campus of the college</a:t>
            </a:r>
            <a:r>
              <a:rPr lang="en-US" sz="9600" dirty="0" smtClean="0">
                <a:latin typeface="+mj-lt"/>
              </a:rPr>
              <a:t>.</a:t>
            </a:r>
          </a:p>
          <a:p>
            <a:pPr marL="914400" lvl="1" indent="0">
              <a:buClr>
                <a:srgbClr val="A91E22"/>
              </a:buClr>
              <a:buNone/>
            </a:pPr>
            <a:endParaRPr lang="en-US" sz="3200" dirty="0">
              <a:latin typeface="+mj-lt"/>
            </a:endParaRPr>
          </a:p>
          <a:p>
            <a:pPr marL="1317625" lvl="1" indent="-403225">
              <a:buClr>
                <a:srgbClr val="A91E22"/>
              </a:buClr>
              <a:buFont typeface="Wingdings" panose="05000000000000000000" pitchFamily="2" charset="2"/>
              <a:buChar char="Ø"/>
            </a:pPr>
            <a:r>
              <a:rPr lang="en-US" sz="9600" dirty="0">
                <a:latin typeface="+mj-lt"/>
              </a:rPr>
              <a:t>The college shall supervise and evaluate instructors of </a:t>
            </a:r>
            <a:r>
              <a:rPr lang="en-US" sz="9600" dirty="0" smtClean="0">
                <a:latin typeface="+mj-lt"/>
              </a:rPr>
              <a:t>dual </a:t>
            </a:r>
            <a:r>
              <a:rPr lang="en-US" sz="9600" dirty="0">
                <a:latin typeface="+mj-lt"/>
              </a:rPr>
              <a:t>credit courses using the same procedures used for  faculty at the main campus of the college.</a:t>
            </a:r>
          </a:p>
          <a:p>
            <a:pPr marL="463550" lvl="1" indent="0">
              <a:buClr>
                <a:srgbClr val="A91E22"/>
              </a:buClr>
              <a:buNone/>
            </a:pPr>
            <a:endParaRPr lang="en-US" sz="4300" dirty="0" smtClean="0"/>
          </a:p>
          <a:p>
            <a:pPr lvl="1"/>
            <a:endParaRPr lang="en-US" dirty="0"/>
          </a:p>
        </p:txBody>
      </p:sp>
    </p:spTree>
    <p:extLst>
      <p:ext uri="{BB962C8B-B14F-4D97-AF65-F5344CB8AC3E}">
        <p14:creationId xmlns:p14="http://schemas.microsoft.com/office/powerpoint/2010/main" val="159217151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533400" y="333988"/>
            <a:ext cx="8153400" cy="5609613"/>
          </a:xfrm>
        </p:spPr>
        <p:txBody>
          <a:bodyPr>
            <a:normAutofit fontScale="25000" lnSpcReduction="20000"/>
          </a:bodyPr>
          <a:lstStyle/>
          <a:p>
            <a:pPr marL="0" lvl="0" indent="0" algn="ctr">
              <a:spcBef>
                <a:spcPts val="0"/>
              </a:spcBef>
              <a:buNone/>
            </a:pPr>
            <a:r>
              <a:rPr lang="en-US" sz="11100" b="1" i="1" dirty="0">
                <a:solidFill>
                  <a:srgbClr val="C00000"/>
                </a:solidFill>
                <a:latin typeface="+mj-lt"/>
              </a:rPr>
              <a:t>Dual Credit Growth</a:t>
            </a:r>
            <a:endParaRPr lang="en-US" sz="11100" dirty="0">
              <a:solidFill>
                <a:prstClr val="white"/>
              </a:solidFill>
              <a:latin typeface="+mj-lt"/>
            </a:endParaRPr>
          </a:p>
          <a:p>
            <a:pPr marL="914400" lvl="1" indent="0">
              <a:buClr>
                <a:srgbClr val="A91E22"/>
              </a:buClr>
              <a:buNone/>
            </a:pPr>
            <a:endParaRPr lang="en-US" sz="7200" b="1" dirty="0">
              <a:latin typeface="+mj-lt"/>
            </a:endParaRPr>
          </a:p>
          <a:p>
            <a:pPr marL="0" lvl="1" indent="-452438">
              <a:spcBef>
                <a:spcPts val="600"/>
              </a:spcBef>
              <a:buClr>
                <a:srgbClr val="A91E22"/>
              </a:buClr>
              <a:buFont typeface="Wingdings" panose="05000000000000000000" pitchFamily="2" charset="2"/>
              <a:buChar char="v"/>
            </a:pPr>
            <a:r>
              <a:rPr lang="en-US" sz="9600" b="1" dirty="0" smtClean="0">
                <a:latin typeface="+mj-lt"/>
              </a:rPr>
              <a:t>Fall </a:t>
            </a:r>
            <a:r>
              <a:rPr lang="en-US" sz="9600" b="1" dirty="0">
                <a:latin typeface="+mj-lt"/>
              </a:rPr>
              <a:t>2010 Dual Credit Enrollment </a:t>
            </a:r>
            <a:endParaRPr lang="en-US" sz="9600" b="1" dirty="0" smtClean="0">
              <a:latin typeface="+mj-lt"/>
            </a:endParaRPr>
          </a:p>
          <a:p>
            <a:pPr marL="0" lvl="1" indent="0" algn="ctr">
              <a:spcBef>
                <a:spcPts val="600"/>
              </a:spcBef>
              <a:buClr>
                <a:srgbClr val="A91E22"/>
              </a:buClr>
              <a:buNone/>
            </a:pPr>
            <a:r>
              <a:rPr lang="en-US" sz="9600" b="1" dirty="0" smtClean="0">
                <a:latin typeface="+mj-lt"/>
              </a:rPr>
              <a:t>Statewide </a:t>
            </a:r>
            <a:r>
              <a:rPr lang="en-US" sz="9600" b="1" dirty="0">
                <a:latin typeface="+mj-lt"/>
              </a:rPr>
              <a:t>Headcount    </a:t>
            </a:r>
            <a:r>
              <a:rPr lang="en-US" sz="9600" b="1" dirty="0" smtClean="0">
                <a:latin typeface="+mj-lt"/>
              </a:rPr>
              <a:t>90,364</a:t>
            </a:r>
          </a:p>
          <a:p>
            <a:pPr marL="0" lvl="1" indent="-452438">
              <a:spcBef>
                <a:spcPts val="600"/>
              </a:spcBef>
              <a:buClr>
                <a:srgbClr val="A91E22"/>
              </a:buClr>
              <a:buFont typeface="Wingdings" panose="05000000000000000000" pitchFamily="2" charset="2"/>
              <a:buChar char="v"/>
            </a:pPr>
            <a:r>
              <a:rPr lang="en-US" sz="9600" b="1" dirty="0" smtClean="0">
                <a:latin typeface="+mj-lt"/>
              </a:rPr>
              <a:t>Fall 2015 </a:t>
            </a:r>
            <a:r>
              <a:rPr lang="en-US" sz="9600" b="1" dirty="0">
                <a:latin typeface="+mj-lt"/>
              </a:rPr>
              <a:t>Dual Credit </a:t>
            </a:r>
            <a:r>
              <a:rPr lang="en-US" sz="9600" b="1" dirty="0" smtClean="0">
                <a:latin typeface="+mj-lt"/>
              </a:rPr>
              <a:t>Enrollment</a:t>
            </a:r>
          </a:p>
          <a:p>
            <a:pPr marL="0" lvl="1" indent="0" algn="ctr">
              <a:spcBef>
                <a:spcPts val="600"/>
              </a:spcBef>
              <a:buClr>
                <a:srgbClr val="A91E22"/>
              </a:buClr>
              <a:buNone/>
            </a:pPr>
            <a:r>
              <a:rPr lang="en-US" sz="9600" b="1" dirty="0" smtClean="0">
                <a:latin typeface="+mj-lt"/>
              </a:rPr>
              <a:t> </a:t>
            </a:r>
            <a:r>
              <a:rPr lang="en-US" sz="9600" b="1" dirty="0">
                <a:latin typeface="+mj-lt"/>
              </a:rPr>
              <a:t>Statewide Headcount   </a:t>
            </a:r>
            <a:r>
              <a:rPr lang="en-US" sz="9600" b="1" dirty="0" smtClean="0">
                <a:latin typeface="+mj-lt"/>
              </a:rPr>
              <a:t>133,342</a:t>
            </a:r>
          </a:p>
          <a:p>
            <a:pPr marL="0" lvl="1" indent="-452438">
              <a:spcBef>
                <a:spcPts val="600"/>
              </a:spcBef>
              <a:buClr>
                <a:srgbClr val="A91E22"/>
              </a:buClr>
              <a:buFont typeface="Wingdings" panose="05000000000000000000" pitchFamily="2" charset="2"/>
              <a:buChar char="v"/>
            </a:pPr>
            <a:r>
              <a:rPr lang="en-US" sz="9600" b="1" dirty="0"/>
              <a:t>Fall </a:t>
            </a:r>
            <a:r>
              <a:rPr lang="en-US" sz="9600" b="1" dirty="0" smtClean="0"/>
              <a:t>2016 </a:t>
            </a:r>
            <a:r>
              <a:rPr lang="en-US" sz="9600" b="1" dirty="0"/>
              <a:t>Dual Credit Enrollment</a:t>
            </a:r>
          </a:p>
          <a:p>
            <a:pPr marL="0" lvl="1" indent="0">
              <a:spcBef>
                <a:spcPts val="600"/>
              </a:spcBef>
              <a:buClr>
                <a:srgbClr val="A91E22"/>
              </a:buClr>
              <a:buNone/>
            </a:pPr>
            <a:r>
              <a:rPr lang="en-US" sz="9600" b="1" dirty="0" smtClean="0"/>
              <a:t>		   Statewide </a:t>
            </a:r>
            <a:r>
              <a:rPr lang="en-US" sz="9600" b="1" dirty="0"/>
              <a:t>Headcount   152,569</a:t>
            </a:r>
          </a:p>
          <a:p>
            <a:pPr marL="0" lvl="1" indent="-452438">
              <a:spcBef>
                <a:spcPts val="600"/>
              </a:spcBef>
              <a:buClr>
                <a:srgbClr val="A91E22"/>
              </a:buClr>
              <a:buFont typeface="Wingdings" panose="05000000000000000000" pitchFamily="2" charset="2"/>
              <a:buChar char="v"/>
            </a:pPr>
            <a:r>
              <a:rPr lang="en-US" sz="9600" b="1" dirty="0"/>
              <a:t>Fall 2017 Dual Credit Enrollment </a:t>
            </a:r>
          </a:p>
          <a:p>
            <a:pPr marL="0" lvl="1" indent="0" algn="ctr">
              <a:spcBef>
                <a:spcPts val="600"/>
              </a:spcBef>
              <a:buClr>
                <a:srgbClr val="A91E22"/>
              </a:buClr>
              <a:buNone/>
            </a:pPr>
            <a:r>
              <a:rPr lang="en-US" sz="9600" b="1" dirty="0" smtClean="0"/>
              <a:t>Statewide Headcount   151,669</a:t>
            </a:r>
          </a:p>
          <a:p>
            <a:pPr marL="0" lvl="1" indent="-452438">
              <a:spcBef>
                <a:spcPts val="600"/>
              </a:spcBef>
              <a:buClr>
                <a:srgbClr val="A91E22"/>
              </a:buClr>
              <a:buFont typeface="Wingdings" panose="05000000000000000000" pitchFamily="2" charset="2"/>
              <a:buChar char="v"/>
            </a:pPr>
            <a:r>
              <a:rPr lang="en-US" sz="9600" b="1" dirty="0"/>
              <a:t>Fall </a:t>
            </a:r>
            <a:r>
              <a:rPr lang="en-US" sz="9600" b="1" dirty="0" smtClean="0"/>
              <a:t>2018 </a:t>
            </a:r>
            <a:r>
              <a:rPr lang="en-US" sz="9600" b="1" dirty="0"/>
              <a:t>Dual Credit Enrollment </a:t>
            </a:r>
          </a:p>
          <a:p>
            <a:pPr marL="0" lvl="1" indent="0" algn="ctr">
              <a:spcBef>
                <a:spcPts val="600"/>
              </a:spcBef>
              <a:buClr>
                <a:srgbClr val="A91E22"/>
              </a:buClr>
              <a:buNone/>
            </a:pPr>
            <a:r>
              <a:rPr lang="en-US" sz="9600" b="1" dirty="0"/>
              <a:t>Statewide Headcount   </a:t>
            </a:r>
            <a:r>
              <a:rPr lang="en-US" sz="9600" b="1" dirty="0" smtClean="0"/>
              <a:t>185,255</a:t>
            </a:r>
            <a:endParaRPr lang="en-US" sz="9600" b="1" dirty="0"/>
          </a:p>
          <a:p>
            <a:pPr marL="461962" lvl="1" indent="0" algn="ctr">
              <a:buClr>
                <a:srgbClr val="A91E22"/>
              </a:buClr>
              <a:buNone/>
            </a:pPr>
            <a:endParaRPr lang="en-US" sz="4000" b="1" dirty="0"/>
          </a:p>
          <a:p>
            <a:pPr marL="225425" lvl="1" indent="0" algn="ctr">
              <a:buClr>
                <a:srgbClr val="A91E22"/>
              </a:buClr>
              <a:buNone/>
            </a:pPr>
            <a:r>
              <a:rPr lang="en-US" sz="11200" b="1" dirty="0" smtClean="0"/>
              <a:t>Total Enrollment Including Dual Credit Fall 2018</a:t>
            </a:r>
          </a:p>
          <a:p>
            <a:pPr marL="461962" lvl="1" indent="0" algn="ctr">
              <a:buClr>
                <a:srgbClr val="A91E22"/>
              </a:buClr>
              <a:buNone/>
            </a:pPr>
            <a:r>
              <a:rPr lang="en-US" sz="11200" b="1" dirty="0" smtClean="0"/>
              <a:t>1,570,539</a:t>
            </a:r>
            <a:endParaRPr lang="en-US" sz="11200" b="1" dirty="0"/>
          </a:p>
          <a:p>
            <a:pPr marL="461962" lvl="1" indent="0" algn="ctr">
              <a:buClr>
                <a:srgbClr val="A91E22"/>
              </a:buClr>
              <a:buNone/>
            </a:pPr>
            <a:endParaRPr lang="en-US" sz="4400" b="1" dirty="0" smtClean="0">
              <a:latin typeface="+mj-lt"/>
            </a:endParaRPr>
          </a:p>
          <a:p>
            <a:pPr marL="461962" lvl="1" indent="0" algn="ctr">
              <a:buClr>
                <a:srgbClr val="A91E22"/>
              </a:buClr>
              <a:buNone/>
            </a:pPr>
            <a:r>
              <a:rPr lang="en-US" sz="4000" b="1" dirty="0" smtClean="0">
                <a:latin typeface="+mj-lt"/>
              </a:rPr>
              <a:t>Source: </a:t>
            </a:r>
            <a:r>
              <a:rPr lang="en-US" sz="4000" b="1" dirty="0" smtClean="0">
                <a:latin typeface="+mj-lt"/>
                <a:hlinkClick r:id="rId4"/>
              </a:rPr>
              <a:t>http://www.txhighereddata.org/index.cfm?objectId=28CFDAD7-9721-1F85-364E1813799CE55B</a:t>
            </a:r>
            <a:endParaRPr lang="en-US" sz="4000" b="1" dirty="0">
              <a:latin typeface="+mj-lt"/>
            </a:endParaRPr>
          </a:p>
          <a:p>
            <a:pPr marL="463550" lvl="1" indent="0">
              <a:buClr>
                <a:srgbClr val="A91E22"/>
              </a:buClr>
              <a:buNone/>
            </a:pPr>
            <a:endParaRPr lang="en-US" sz="4300" dirty="0" smtClean="0"/>
          </a:p>
          <a:p>
            <a:pPr lvl="1"/>
            <a:endParaRPr lang="en-US" dirty="0"/>
          </a:p>
        </p:txBody>
      </p:sp>
      <p:sp>
        <p:nvSpPr>
          <p:cNvPr id="10" name="Rectangle 9"/>
          <p:cNvSpPr/>
          <p:nvPr/>
        </p:nvSpPr>
        <p:spPr>
          <a:xfrm>
            <a:off x="0" y="6185540"/>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21</a:t>
            </a:r>
            <a:endParaRPr lang="en-US" sz="1600" b="1" dirty="0">
              <a:solidFill>
                <a:prstClr val="white"/>
              </a:solidFill>
            </a:endParaRPr>
          </a:p>
        </p:txBody>
      </p:sp>
      <p:pic>
        <p:nvPicPr>
          <p:cNvPr id="2" name="Picture 1"/>
          <p:cNvPicPr>
            <a:picLocks noChangeAspect="1"/>
          </p:cNvPicPr>
          <p:nvPr/>
        </p:nvPicPr>
        <p:blipFill>
          <a:blip r:embed="rId5"/>
          <a:stretch>
            <a:fillRect/>
          </a:stretch>
        </p:blipFill>
        <p:spPr>
          <a:xfrm>
            <a:off x="7315200" y="6258988"/>
            <a:ext cx="1600200" cy="609653"/>
          </a:xfrm>
          <a:prstGeom prst="rect">
            <a:avLst/>
          </a:prstGeom>
        </p:spPr>
      </p:pic>
    </p:spTree>
    <p:extLst>
      <p:ext uri="{BB962C8B-B14F-4D97-AF65-F5344CB8AC3E}">
        <p14:creationId xmlns:p14="http://schemas.microsoft.com/office/powerpoint/2010/main" val="423571218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29688" y="6096000"/>
            <a:ext cx="9173688" cy="76200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22</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533399"/>
            <a:ext cx="9144000" cy="5410201"/>
          </a:xfrm>
        </p:spPr>
        <p:txBody>
          <a:bodyPr>
            <a:normAutofit/>
          </a:bodyPr>
          <a:lstStyle/>
          <a:p>
            <a:pPr marL="0" lvl="0" indent="0" algn="ctr">
              <a:spcBef>
                <a:spcPts val="0"/>
              </a:spcBef>
              <a:buNone/>
            </a:pPr>
            <a:r>
              <a:rPr lang="en-US" sz="3200" b="1" i="1" dirty="0" smtClean="0">
                <a:solidFill>
                  <a:srgbClr val="C00000"/>
                </a:solidFill>
                <a:latin typeface="+mj-lt"/>
                <a:ea typeface="Tahoma" panose="020B0604030504040204" pitchFamily="34" charset="0"/>
                <a:cs typeface="Tahoma" panose="020B0604030504040204" pitchFamily="34" charset="0"/>
              </a:rPr>
              <a:t>HIST 1301 Dual </a:t>
            </a:r>
            <a:r>
              <a:rPr lang="en-US" sz="3200" b="1" i="1" dirty="0">
                <a:solidFill>
                  <a:srgbClr val="C00000"/>
                </a:solidFill>
                <a:latin typeface="+mj-lt"/>
                <a:ea typeface="Tahoma" panose="020B0604030504040204" pitchFamily="34" charset="0"/>
                <a:cs typeface="Tahoma" panose="020B0604030504040204" pitchFamily="34" charset="0"/>
              </a:rPr>
              <a:t>Credit </a:t>
            </a:r>
            <a:r>
              <a:rPr lang="en-US" sz="3200" b="1" i="1" dirty="0" smtClean="0">
                <a:solidFill>
                  <a:srgbClr val="C00000"/>
                </a:solidFill>
                <a:latin typeface="+mj-lt"/>
                <a:ea typeface="Tahoma" panose="020B0604030504040204" pitchFamily="34" charset="0"/>
                <a:cs typeface="Tahoma" panose="020B0604030504040204" pitchFamily="34" charset="0"/>
              </a:rPr>
              <a:t>Growth </a:t>
            </a:r>
            <a:br>
              <a:rPr lang="en-US" sz="3200" b="1" i="1" dirty="0" smtClean="0">
                <a:solidFill>
                  <a:srgbClr val="C00000"/>
                </a:solidFill>
                <a:latin typeface="+mj-lt"/>
                <a:ea typeface="Tahoma" panose="020B0604030504040204" pitchFamily="34" charset="0"/>
                <a:cs typeface="Tahoma" panose="020B0604030504040204" pitchFamily="34" charset="0"/>
              </a:rPr>
            </a:br>
            <a:r>
              <a:rPr lang="en-US" sz="3200" b="1" i="1" dirty="0" smtClean="0">
                <a:solidFill>
                  <a:srgbClr val="C00000"/>
                </a:solidFill>
                <a:latin typeface="+mj-lt"/>
                <a:ea typeface="Tahoma" panose="020B0604030504040204" pitchFamily="34" charset="0"/>
                <a:cs typeface="Tahoma" panose="020B0604030504040204" pitchFamily="34" charset="0"/>
              </a:rPr>
              <a:t>For Fall Semesters at 2-year Institutions</a:t>
            </a:r>
          </a:p>
          <a:p>
            <a:pPr marL="0" lvl="0" indent="0" algn="ctr">
              <a:spcBef>
                <a:spcPts val="0"/>
              </a:spcBef>
              <a:buNone/>
            </a:pPr>
            <a:endParaRPr lang="en-US" sz="3200" dirty="0">
              <a:solidFill>
                <a:prstClr val="white"/>
              </a:solidFill>
              <a:latin typeface="+mj-lt"/>
              <a:ea typeface="Tahoma" panose="020B0604030504040204" pitchFamily="34" charset="0"/>
              <a:cs typeface="Tahoma" panose="020B0604030504040204" pitchFamily="34" charset="0"/>
            </a:endParaRPr>
          </a:p>
        </p:txBody>
      </p:sp>
      <p:sp>
        <p:nvSpPr>
          <p:cNvPr id="2" name="TextBox 1"/>
          <p:cNvSpPr txBox="1"/>
          <p:nvPr/>
        </p:nvSpPr>
        <p:spPr>
          <a:xfrm>
            <a:off x="990600" y="5518919"/>
            <a:ext cx="7543799" cy="577081"/>
          </a:xfrm>
          <a:prstGeom prst="rect">
            <a:avLst/>
          </a:prstGeom>
          <a:noFill/>
        </p:spPr>
        <p:txBody>
          <a:bodyPr wrap="square" rtlCol="0">
            <a:spAutoFit/>
          </a:bodyPr>
          <a:lstStyle/>
          <a:p>
            <a:r>
              <a:rPr lang="en-US" sz="1050" dirty="0" smtClean="0"/>
              <a:t>Source 2014-2017:   </a:t>
            </a:r>
            <a:r>
              <a:rPr lang="en-US" sz="1050" dirty="0" smtClean="0">
                <a:hlinkClick r:id="rId4"/>
              </a:rPr>
              <a:t>http</a:t>
            </a:r>
            <a:r>
              <a:rPr lang="en-US" sz="1050" dirty="0">
                <a:hlinkClick r:id="rId4"/>
              </a:rPr>
              <a:t>://</a:t>
            </a:r>
            <a:r>
              <a:rPr lang="en-US" sz="1050" dirty="0" smtClean="0">
                <a:hlinkClick r:id="rId4"/>
              </a:rPr>
              <a:t>www.thecb.state.tx.us/reports/DocFetch.cfm?DocID=12182&amp;Format=XLS&amp;Confirmed=1</a:t>
            </a:r>
            <a:r>
              <a:rPr lang="en-US" sz="1050" dirty="0" smtClean="0"/>
              <a:t/>
            </a:r>
            <a:br>
              <a:rPr lang="en-US" sz="1050" dirty="0" smtClean="0"/>
            </a:br>
            <a:r>
              <a:rPr lang="en-US" sz="1050" dirty="0" smtClean="0"/>
              <a:t>Source 2018: CBM 00S</a:t>
            </a:r>
          </a:p>
          <a:p>
            <a:endParaRPr lang="en-US" sz="1050" dirty="0"/>
          </a:p>
        </p:txBody>
      </p:sp>
      <p:graphicFrame>
        <p:nvGraphicFramePr>
          <p:cNvPr id="12" name="Chart 11"/>
          <p:cNvGraphicFramePr>
            <a:graphicFrameLocks/>
          </p:cNvGraphicFramePr>
          <p:nvPr>
            <p:extLst>
              <p:ext uri="{D42A27DB-BD31-4B8C-83A1-F6EECF244321}">
                <p14:modId xmlns:p14="http://schemas.microsoft.com/office/powerpoint/2010/main" val="3041578292"/>
              </p:ext>
            </p:extLst>
          </p:nvPr>
        </p:nvGraphicFramePr>
        <p:xfrm>
          <a:off x="1306832" y="1524000"/>
          <a:ext cx="6389368"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112951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29688" y="6096000"/>
            <a:ext cx="9173688" cy="76200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23</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533399"/>
            <a:ext cx="9144000" cy="5410201"/>
          </a:xfrm>
        </p:spPr>
        <p:txBody>
          <a:bodyPr>
            <a:normAutofit/>
          </a:bodyPr>
          <a:lstStyle/>
          <a:p>
            <a:pPr marL="0" lvl="0" indent="0" algn="ctr">
              <a:spcBef>
                <a:spcPts val="0"/>
              </a:spcBef>
              <a:buNone/>
            </a:pPr>
            <a:r>
              <a:rPr lang="en-US" sz="3200" b="1" i="1" dirty="0" smtClean="0">
                <a:solidFill>
                  <a:srgbClr val="C00000"/>
                </a:solidFill>
                <a:latin typeface="+mj-lt"/>
                <a:ea typeface="Tahoma" panose="020B0604030504040204" pitchFamily="34" charset="0"/>
                <a:cs typeface="Tahoma" panose="020B0604030504040204" pitchFamily="34" charset="0"/>
              </a:rPr>
              <a:t>HIST 1301 Dual </a:t>
            </a:r>
            <a:r>
              <a:rPr lang="en-US" sz="3200" b="1" i="1" dirty="0">
                <a:solidFill>
                  <a:srgbClr val="C00000"/>
                </a:solidFill>
                <a:latin typeface="+mj-lt"/>
                <a:ea typeface="Tahoma" panose="020B0604030504040204" pitchFamily="34" charset="0"/>
                <a:cs typeface="Tahoma" panose="020B0604030504040204" pitchFamily="34" charset="0"/>
              </a:rPr>
              <a:t>Credit </a:t>
            </a:r>
            <a:r>
              <a:rPr lang="en-US" sz="3200" b="1" i="1" dirty="0" smtClean="0">
                <a:solidFill>
                  <a:srgbClr val="C00000"/>
                </a:solidFill>
                <a:latin typeface="+mj-lt"/>
                <a:ea typeface="Tahoma" panose="020B0604030504040204" pitchFamily="34" charset="0"/>
                <a:cs typeface="Tahoma" panose="020B0604030504040204" pitchFamily="34" charset="0"/>
              </a:rPr>
              <a:t>by Enrollment at 2-year Institutions by Location</a:t>
            </a:r>
          </a:p>
          <a:p>
            <a:pPr marL="0" lvl="0" indent="0" algn="ctr">
              <a:spcBef>
                <a:spcPts val="0"/>
              </a:spcBef>
              <a:buNone/>
            </a:pPr>
            <a:endParaRPr lang="en-US" sz="3200" dirty="0">
              <a:solidFill>
                <a:prstClr val="white"/>
              </a:solidFill>
              <a:latin typeface="+mj-lt"/>
              <a:ea typeface="Tahoma" panose="020B0604030504040204" pitchFamily="34" charset="0"/>
              <a:cs typeface="Tahoma" panose="020B060403050404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4048826938"/>
              </p:ext>
            </p:extLst>
          </p:nvPr>
        </p:nvGraphicFramePr>
        <p:xfrm>
          <a:off x="708992" y="1616875"/>
          <a:ext cx="7467599"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306832" y="5571655"/>
            <a:ext cx="7543799" cy="415498"/>
          </a:xfrm>
          <a:prstGeom prst="rect">
            <a:avLst/>
          </a:prstGeom>
          <a:noFill/>
        </p:spPr>
        <p:txBody>
          <a:bodyPr wrap="square" rtlCol="0">
            <a:spAutoFit/>
          </a:bodyPr>
          <a:lstStyle/>
          <a:p>
            <a:r>
              <a:rPr lang="en-US" sz="1050" dirty="0" smtClean="0"/>
              <a:t>Source: </a:t>
            </a:r>
            <a:r>
              <a:rPr lang="en-US" sz="1050" dirty="0" smtClean="0">
                <a:solidFill>
                  <a:prstClr val="black"/>
                </a:solidFill>
                <a:hlinkClick r:id="rId5"/>
              </a:rPr>
              <a:t>http</a:t>
            </a:r>
            <a:r>
              <a:rPr lang="en-US" sz="1050" dirty="0">
                <a:solidFill>
                  <a:prstClr val="black"/>
                </a:solidFill>
                <a:hlinkClick r:id="rId5"/>
              </a:rPr>
              <a:t>://www.thecb.state.tx.us/reports/DocFetch.cfm?DocID=12182&amp;Format=XLS&amp;Confirmed=1</a:t>
            </a:r>
            <a:r>
              <a:rPr lang="en-US" sz="1050" dirty="0">
                <a:solidFill>
                  <a:prstClr val="black"/>
                </a:solidFill>
              </a:rPr>
              <a:t/>
            </a:r>
            <a:br>
              <a:rPr lang="en-US" sz="1050" dirty="0">
                <a:solidFill>
                  <a:prstClr val="black"/>
                </a:solidFill>
              </a:rPr>
            </a:br>
            <a:endParaRPr lang="en-US" sz="1050" dirty="0"/>
          </a:p>
        </p:txBody>
      </p:sp>
      <p:graphicFrame>
        <p:nvGraphicFramePr>
          <p:cNvPr id="12" name="Chart 11"/>
          <p:cNvGraphicFramePr>
            <a:graphicFrameLocks/>
          </p:cNvGraphicFramePr>
          <p:nvPr>
            <p:extLst>
              <p:ext uri="{D42A27DB-BD31-4B8C-83A1-F6EECF244321}">
                <p14:modId xmlns:p14="http://schemas.microsoft.com/office/powerpoint/2010/main" val="3087385950"/>
              </p:ext>
            </p:extLst>
          </p:nvPr>
        </p:nvGraphicFramePr>
        <p:xfrm>
          <a:off x="990599" y="1616875"/>
          <a:ext cx="7185991" cy="38023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2443252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233041"/>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24</a:t>
            </a:r>
            <a:endParaRPr lang="en-US" sz="16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459682883"/>
              </p:ext>
            </p:extLst>
          </p:nvPr>
        </p:nvGraphicFramePr>
        <p:xfrm>
          <a:off x="185056" y="1257131"/>
          <a:ext cx="8686800" cy="4679626"/>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1004889">
                <a:tc>
                  <a:txBody>
                    <a:bodyPr/>
                    <a:lstStyle/>
                    <a:p>
                      <a:pPr marL="0" marR="0" algn="ctr">
                        <a:spcBef>
                          <a:spcPts val="0"/>
                        </a:spcBef>
                        <a:spcAft>
                          <a:spcPts val="0"/>
                        </a:spcAft>
                      </a:pPr>
                      <a:r>
                        <a:rPr lang="en-US" sz="1800" dirty="0">
                          <a:effectLst/>
                        </a:rPr>
                        <a:t>Year</a:t>
                      </a:r>
                      <a:endParaRPr lang="en-US" sz="1800" dirty="0">
                        <a:effectLst/>
                        <a:latin typeface="Tahoma" panose="020B060403050404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Total Dual Credit Enrollment</a:t>
                      </a:r>
                      <a:endParaRPr lang="en-US" sz="1800" dirty="0">
                        <a:effectLst/>
                        <a:latin typeface="Tahoma" panose="020B060403050404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Dual Credit Enrollment on High School Campus</a:t>
                      </a:r>
                      <a:endParaRPr lang="en-US" sz="1800" dirty="0">
                        <a:effectLst/>
                        <a:latin typeface="Tahoma" panose="020B060403050404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Dual Credit Enrollment Other Locations</a:t>
                      </a:r>
                      <a:endParaRPr lang="en-US" sz="1800" dirty="0">
                        <a:effectLst/>
                        <a:latin typeface="Tahoma" panose="020B060403050404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446617">
                <a:tc>
                  <a:txBody>
                    <a:bodyPr/>
                    <a:lstStyle/>
                    <a:p>
                      <a:pPr algn="ctr" rtl="0" fontAlgn="ctr"/>
                      <a:r>
                        <a:rPr lang="en-US" sz="2400" b="1" i="0" u="none" strike="noStrike" dirty="0">
                          <a:solidFill>
                            <a:srgbClr val="000000"/>
                          </a:solidFill>
                          <a:effectLst/>
                          <a:latin typeface="Calibri" panose="020F0502020204030204" pitchFamily="34" charset="0"/>
                        </a:rPr>
                        <a:t>Fall 2014 </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21,680</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10,158 (47%)</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11,522 (53%)</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461160">
                <a:tc>
                  <a:txBody>
                    <a:bodyPr/>
                    <a:lstStyle/>
                    <a:p>
                      <a:pPr algn="ctr" rtl="0" fontAlgn="ctr"/>
                      <a:r>
                        <a:rPr lang="en-US" sz="2400" b="1" i="0" u="none" strike="noStrike" dirty="0">
                          <a:solidFill>
                            <a:srgbClr val="000000"/>
                          </a:solidFill>
                          <a:effectLst/>
                          <a:latin typeface="Calibri" panose="020F0502020204030204" pitchFamily="34" charset="0"/>
                        </a:rPr>
                        <a:t>     % A or B</a:t>
                      </a:r>
                    </a:p>
                  </a:txBody>
                  <a:tcPr marL="0" marR="0" marT="0"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0" marR="0" marT="0" marB="0" anchor="ctr">
                    <a:solidFill>
                      <a:schemeClr val="accent1">
                        <a:lumMod val="20000"/>
                        <a:lumOff val="8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77%</a:t>
                      </a:r>
                    </a:p>
                  </a:txBody>
                  <a:tcPr marL="0" marR="0" marT="0" marB="0" anchor="ctr">
                    <a:solidFill>
                      <a:schemeClr val="accent1">
                        <a:lumMod val="20000"/>
                        <a:lumOff val="8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70%</a:t>
                      </a:r>
                    </a:p>
                  </a:txBody>
                  <a:tcPr marL="0" marR="0" marT="0" marB="0" anchor="ctr">
                    <a:solidFill>
                      <a:schemeClr val="accent1">
                        <a:lumMod val="20000"/>
                        <a:lumOff val="80000"/>
                      </a:schemeClr>
                    </a:solidFill>
                  </a:tcPr>
                </a:tc>
                <a:extLst>
                  <a:ext uri="{0D108BD9-81ED-4DB2-BD59-A6C34878D82A}">
                    <a16:rowId xmlns:a16="http://schemas.microsoft.com/office/drawing/2014/main" val="10002"/>
                  </a:ext>
                </a:extLst>
              </a:tr>
              <a:tr h="461160">
                <a:tc>
                  <a:txBody>
                    <a:bodyPr/>
                    <a:lstStyle/>
                    <a:p>
                      <a:pPr algn="ctr" rtl="0" fontAlgn="ctr"/>
                      <a:r>
                        <a:rPr lang="en-US" sz="2400" b="1" i="0" u="none" strike="noStrike" dirty="0">
                          <a:solidFill>
                            <a:srgbClr val="000000"/>
                          </a:solidFill>
                          <a:effectLst/>
                          <a:latin typeface="Calibri" panose="020F0502020204030204" pitchFamily="34" charset="0"/>
                        </a:rPr>
                        <a:t>Fall 2015</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24,140</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12,439 (52%)</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11,701 (48%)</a:t>
                      </a:r>
                    </a:p>
                  </a:txBody>
                  <a:tcPr marL="0" marR="0" marT="0" marB="0" anchor="ctr">
                    <a:solidFill>
                      <a:schemeClr val="accent1">
                        <a:lumMod val="40000"/>
                        <a:lumOff val="60000"/>
                      </a:schemeClr>
                    </a:solidFill>
                  </a:tcPr>
                </a:tc>
                <a:extLst>
                  <a:ext uri="{0D108BD9-81ED-4DB2-BD59-A6C34878D82A}">
                    <a16:rowId xmlns:a16="http://schemas.microsoft.com/office/drawing/2014/main" val="10003"/>
                  </a:ext>
                </a:extLst>
              </a:tr>
              <a:tr h="461160">
                <a:tc>
                  <a:txBody>
                    <a:bodyPr/>
                    <a:lstStyle/>
                    <a:p>
                      <a:pPr algn="ctr" rtl="0" fontAlgn="ctr"/>
                      <a:r>
                        <a:rPr lang="en-US" sz="2400" b="1" i="0" u="none" strike="noStrike" dirty="0">
                          <a:solidFill>
                            <a:srgbClr val="000000"/>
                          </a:solidFill>
                          <a:effectLst/>
                          <a:latin typeface="Calibri" panose="020F0502020204030204" pitchFamily="34" charset="0"/>
                        </a:rPr>
                        <a:t>    % A or B</a:t>
                      </a:r>
                    </a:p>
                  </a:txBody>
                  <a:tcPr marL="0" marR="0" marT="0"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0" marR="0" marT="0" marB="0" anchor="ctr">
                    <a:solidFill>
                      <a:schemeClr val="accent1">
                        <a:lumMod val="20000"/>
                        <a:lumOff val="8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75%</a:t>
                      </a:r>
                    </a:p>
                  </a:txBody>
                  <a:tcPr marL="0" marR="0" marT="0" marB="0" anchor="ctr">
                    <a:solidFill>
                      <a:schemeClr val="accent1">
                        <a:lumMod val="20000"/>
                        <a:lumOff val="8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68%</a:t>
                      </a:r>
                    </a:p>
                  </a:txBody>
                  <a:tcPr marL="0" marR="0" marT="0" marB="0" anchor="ctr">
                    <a:solidFill>
                      <a:schemeClr val="accent1">
                        <a:lumMod val="20000"/>
                        <a:lumOff val="80000"/>
                      </a:schemeClr>
                    </a:solidFill>
                  </a:tcPr>
                </a:tc>
                <a:extLst>
                  <a:ext uri="{0D108BD9-81ED-4DB2-BD59-A6C34878D82A}">
                    <a16:rowId xmlns:a16="http://schemas.microsoft.com/office/drawing/2014/main" val="10004"/>
                  </a:ext>
                </a:extLst>
              </a:tr>
              <a:tr h="461160">
                <a:tc>
                  <a:txBody>
                    <a:bodyPr/>
                    <a:lstStyle/>
                    <a:p>
                      <a:pPr algn="ctr" rtl="0" fontAlgn="ctr"/>
                      <a:r>
                        <a:rPr lang="en-US" sz="2400" b="1" i="0" u="none" strike="noStrike" dirty="0">
                          <a:solidFill>
                            <a:srgbClr val="000000"/>
                          </a:solidFill>
                          <a:effectLst/>
                          <a:latin typeface="Calibri" panose="020F0502020204030204" pitchFamily="34" charset="0"/>
                        </a:rPr>
                        <a:t>Fall 2016</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27,257</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Calibri" panose="020F0502020204030204" pitchFamily="34" charset="0"/>
                        </a:rPr>
                        <a:t>14,475(53%)</a:t>
                      </a:r>
                    </a:p>
                  </a:txBody>
                  <a:tcPr marL="0" marR="0" marT="0" marB="0" anchor="ctr">
                    <a:solidFill>
                      <a:schemeClr val="accent1">
                        <a:lumMod val="40000"/>
                        <a:lumOff val="60000"/>
                      </a:schemeClr>
                    </a:solidFill>
                  </a:tcPr>
                </a:tc>
                <a:tc>
                  <a:txBody>
                    <a:bodyPr/>
                    <a:lstStyle/>
                    <a:p>
                      <a:pPr algn="ctr" rtl="0" fontAlgn="ctr"/>
                      <a:r>
                        <a:rPr lang="en-US" sz="2400" b="1" i="0" u="none" strike="noStrike" dirty="0" smtClean="0">
                          <a:solidFill>
                            <a:srgbClr val="000000"/>
                          </a:solidFill>
                          <a:effectLst/>
                          <a:latin typeface="Calibri" panose="020F0502020204030204" pitchFamily="34" charset="0"/>
                        </a:rPr>
                        <a:t>12,782 </a:t>
                      </a:r>
                      <a:r>
                        <a:rPr lang="en-US" sz="2400" b="1" i="0" u="none" strike="noStrike" dirty="0">
                          <a:solidFill>
                            <a:srgbClr val="000000"/>
                          </a:solidFill>
                          <a:effectLst/>
                          <a:latin typeface="Calibri" panose="020F0502020204030204" pitchFamily="34" charset="0"/>
                        </a:rPr>
                        <a:t>(47%)</a:t>
                      </a:r>
                    </a:p>
                  </a:txBody>
                  <a:tcPr marL="0" marR="0" marT="0" marB="0" anchor="ctr">
                    <a:solidFill>
                      <a:schemeClr val="accent1">
                        <a:lumMod val="40000"/>
                        <a:lumOff val="60000"/>
                      </a:schemeClr>
                    </a:solidFill>
                  </a:tcPr>
                </a:tc>
                <a:extLst>
                  <a:ext uri="{0D108BD9-81ED-4DB2-BD59-A6C34878D82A}">
                    <a16:rowId xmlns:a16="http://schemas.microsoft.com/office/drawing/2014/main" val="10005"/>
                  </a:ext>
                </a:extLst>
              </a:tr>
              <a:tr h="461160">
                <a:tc>
                  <a:txBody>
                    <a:bodyPr/>
                    <a:lstStyle/>
                    <a:p>
                      <a:pPr algn="ctr" rtl="0" fontAlgn="ctr"/>
                      <a:r>
                        <a:rPr lang="en-US" sz="2400" b="1" i="0" u="none" strike="noStrike" dirty="0">
                          <a:solidFill>
                            <a:srgbClr val="000000"/>
                          </a:solidFill>
                          <a:effectLst/>
                          <a:latin typeface="Calibri" panose="020F0502020204030204" pitchFamily="34" charset="0"/>
                        </a:rPr>
                        <a:t>    % A or B</a:t>
                      </a:r>
                    </a:p>
                  </a:txBody>
                  <a:tcPr marL="0" marR="0" marT="0" marB="0" anchor="ct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0" marR="0" marT="0" marB="0" anchor="ctr"/>
                </a:tc>
                <a:tc>
                  <a:txBody>
                    <a:bodyPr/>
                    <a:lstStyle/>
                    <a:p>
                      <a:pPr algn="ctr" rtl="0" fontAlgn="ctr"/>
                      <a:r>
                        <a:rPr lang="en-US" sz="2400" b="1" i="0" u="none" strike="noStrike" dirty="0">
                          <a:solidFill>
                            <a:srgbClr val="000000"/>
                          </a:solidFill>
                          <a:effectLst/>
                          <a:latin typeface="Calibri" panose="020F0502020204030204" pitchFamily="34" charset="0"/>
                        </a:rPr>
                        <a:t>75%</a:t>
                      </a:r>
                    </a:p>
                  </a:txBody>
                  <a:tcPr marL="0" marR="0" marT="0" marB="0" anchor="ctr"/>
                </a:tc>
                <a:tc>
                  <a:txBody>
                    <a:bodyPr/>
                    <a:lstStyle/>
                    <a:p>
                      <a:pPr algn="ctr" rtl="0" fontAlgn="ctr"/>
                      <a:r>
                        <a:rPr lang="en-US" sz="2400" b="1" i="0" u="none" strike="noStrike" dirty="0">
                          <a:solidFill>
                            <a:srgbClr val="000000"/>
                          </a:solidFill>
                          <a:effectLst/>
                          <a:latin typeface="Calibri" panose="020F0502020204030204" pitchFamily="34" charset="0"/>
                        </a:rPr>
                        <a:t>68%</a:t>
                      </a:r>
                    </a:p>
                  </a:txBody>
                  <a:tcPr marL="0" marR="0" marT="0" marB="0" anchor="ctr"/>
                </a:tc>
                <a:extLst>
                  <a:ext uri="{0D108BD9-81ED-4DB2-BD59-A6C34878D82A}">
                    <a16:rowId xmlns:a16="http://schemas.microsoft.com/office/drawing/2014/main" val="10006"/>
                  </a:ext>
                </a:extLst>
              </a:tr>
              <a:tr h="461160">
                <a:tc>
                  <a:txBody>
                    <a:bodyPr/>
                    <a:lstStyle/>
                    <a:p>
                      <a:pPr algn="ctr" rtl="0" fontAlgn="ctr"/>
                      <a:r>
                        <a:rPr lang="en-US" sz="2400" b="1" i="0" u="none" strike="noStrike" dirty="0">
                          <a:solidFill>
                            <a:srgbClr val="000000"/>
                          </a:solidFill>
                          <a:effectLst/>
                          <a:latin typeface="Calibri" panose="020F0502020204030204" pitchFamily="34" charset="0"/>
                        </a:rPr>
                        <a:t>Fall </a:t>
                      </a:r>
                      <a:r>
                        <a:rPr lang="en-US" sz="2400" b="1" i="0" u="none" strike="noStrike" dirty="0" smtClean="0">
                          <a:solidFill>
                            <a:srgbClr val="000000"/>
                          </a:solidFill>
                          <a:effectLst/>
                          <a:latin typeface="Calibri" panose="020F0502020204030204" pitchFamily="34" charset="0"/>
                        </a:rPr>
                        <a:t>2017</a:t>
                      </a:r>
                      <a:endParaRPr lang="en-US" sz="2400" b="1"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mj-lt"/>
                        </a:rPr>
                        <a:t>34,899</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mj-lt"/>
                        </a:rPr>
                        <a:t>18,091 (52%)</a:t>
                      </a:r>
                    </a:p>
                  </a:txBody>
                  <a:tcPr marL="0" marR="0" marT="0" marB="0" anchor="ctr">
                    <a:solidFill>
                      <a:schemeClr val="accent1">
                        <a:lumMod val="40000"/>
                        <a:lumOff val="60000"/>
                      </a:schemeClr>
                    </a:solidFill>
                  </a:tcPr>
                </a:tc>
                <a:tc>
                  <a:txBody>
                    <a:bodyPr/>
                    <a:lstStyle/>
                    <a:p>
                      <a:pPr algn="ctr" rtl="0" fontAlgn="ctr"/>
                      <a:r>
                        <a:rPr lang="en-US" sz="2400" b="1" i="0" u="none" strike="noStrike" dirty="0">
                          <a:solidFill>
                            <a:srgbClr val="000000"/>
                          </a:solidFill>
                          <a:effectLst/>
                          <a:latin typeface="+mj-lt"/>
                        </a:rPr>
                        <a:t>16,808(48%)</a:t>
                      </a:r>
                    </a:p>
                  </a:txBody>
                  <a:tcPr marL="0" marR="0" marT="0" marB="0" anchor="ctr">
                    <a:solidFill>
                      <a:schemeClr val="accent1">
                        <a:lumMod val="40000"/>
                        <a:lumOff val="60000"/>
                      </a:schemeClr>
                    </a:solidFill>
                  </a:tcPr>
                </a:tc>
                <a:extLst>
                  <a:ext uri="{0D108BD9-81ED-4DB2-BD59-A6C34878D82A}">
                    <a16:rowId xmlns:a16="http://schemas.microsoft.com/office/drawing/2014/main" val="10007"/>
                  </a:ext>
                </a:extLst>
              </a:tr>
              <a:tr h="461160">
                <a:tc>
                  <a:txBody>
                    <a:bodyPr/>
                    <a:lstStyle/>
                    <a:p>
                      <a:pPr algn="ctr" rtl="0" fontAlgn="ctr"/>
                      <a:r>
                        <a:rPr lang="en-US" sz="2400" b="1" i="0" u="none" strike="noStrike" dirty="0">
                          <a:solidFill>
                            <a:srgbClr val="000000"/>
                          </a:solidFill>
                          <a:effectLst/>
                          <a:latin typeface="Calibri" panose="020F0502020204030204" pitchFamily="34" charset="0"/>
                        </a:rPr>
                        <a:t>    % A or B</a:t>
                      </a:r>
                    </a:p>
                  </a:txBody>
                  <a:tcPr marL="0" marR="0" marT="0" marB="0" anchor="ctr"/>
                </a:tc>
                <a:tc>
                  <a:txBody>
                    <a:bodyPr/>
                    <a:lstStyle/>
                    <a:p>
                      <a:pPr algn="ctr" rtl="0" fontAlgn="ctr"/>
                      <a:r>
                        <a:rPr lang="en-US" sz="2400" b="0" i="0" u="none" strike="noStrike" dirty="0">
                          <a:solidFill>
                            <a:srgbClr val="000000"/>
                          </a:solidFill>
                          <a:effectLst/>
                          <a:latin typeface="+mj-lt"/>
                        </a:rPr>
                        <a:t> </a:t>
                      </a:r>
                    </a:p>
                  </a:txBody>
                  <a:tcPr marL="0" marR="0" marT="0" marB="0" anchor="ctr"/>
                </a:tc>
                <a:tc>
                  <a:txBody>
                    <a:bodyPr/>
                    <a:lstStyle/>
                    <a:p>
                      <a:pPr algn="ctr" rtl="0" fontAlgn="ctr"/>
                      <a:r>
                        <a:rPr lang="en-US" sz="2400" b="1" i="0" u="none" strike="noStrike" dirty="0">
                          <a:solidFill>
                            <a:srgbClr val="000000"/>
                          </a:solidFill>
                          <a:effectLst/>
                          <a:latin typeface="+mj-lt"/>
                        </a:rPr>
                        <a:t>74%</a:t>
                      </a:r>
                    </a:p>
                  </a:txBody>
                  <a:tcPr marL="0" marR="0" marT="0" marB="0" anchor="ctr"/>
                </a:tc>
                <a:tc>
                  <a:txBody>
                    <a:bodyPr/>
                    <a:lstStyle/>
                    <a:p>
                      <a:pPr algn="ctr" rtl="0" fontAlgn="ctr"/>
                      <a:r>
                        <a:rPr lang="en-US" sz="2400" b="1" i="0" u="none" strike="noStrike" dirty="0">
                          <a:solidFill>
                            <a:srgbClr val="000000"/>
                          </a:solidFill>
                          <a:effectLst/>
                          <a:latin typeface="+mj-lt"/>
                        </a:rPr>
                        <a:t>67%</a:t>
                      </a:r>
                    </a:p>
                  </a:txBody>
                  <a:tcPr marL="0" marR="0" marT="0" marB="0" anchor="ctr"/>
                </a:tc>
                <a:extLst>
                  <a:ext uri="{0D108BD9-81ED-4DB2-BD59-A6C34878D82A}">
                    <a16:rowId xmlns:a16="http://schemas.microsoft.com/office/drawing/2014/main" val="10008"/>
                  </a:ext>
                </a:extLst>
              </a:tr>
            </a:tbl>
          </a:graphicData>
        </a:graphic>
      </p:graphicFrame>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324600"/>
            <a:ext cx="1556656" cy="591516"/>
          </a:xfrm>
          <a:prstGeom prst="rect">
            <a:avLst/>
          </a:prstGeom>
        </p:spPr>
      </p:pic>
      <p:sp>
        <p:nvSpPr>
          <p:cNvPr id="2" name="Rectangle 1"/>
          <p:cNvSpPr/>
          <p:nvPr/>
        </p:nvSpPr>
        <p:spPr>
          <a:xfrm>
            <a:off x="33969" y="208311"/>
            <a:ext cx="9110031" cy="1077218"/>
          </a:xfrm>
          <a:prstGeom prst="rect">
            <a:avLst/>
          </a:prstGeom>
        </p:spPr>
        <p:txBody>
          <a:bodyPr wrap="square">
            <a:spAutoFit/>
          </a:bodyPr>
          <a:lstStyle/>
          <a:p>
            <a:pPr algn="ctr"/>
            <a:r>
              <a:rPr lang="en-US" sz="3200" b="1" i="1" dirty="0" smtClean="0">
                <a:solidFill>
                  <a:srgbClr val="C00000"/>
                </a:solidFill>
              </a:rPr>
              <a:t>HIST 1301 Dual Credit Enrollments</a:t>
            </a:r>
          </a:p>
          <a:p>
            <a:pPr algn="ctr"/>
            <a:r>
              <a:rPr lang="en-US" sz="3200" b="1" i="1" dirty="0" smtClean="0">
                <a:solidFill>
                  <a:srgbClr val="C00000"/>
                </a:solidFill>
              </a:rPr>
              <a:t> &amp; Grade Distribution at CTCs</a:t>
            </a:r>
            <a:endParaRPr lang="en-US" sz="3200" b="1" dirty="0">
              <a:solidFill>
                <a:prstClr val="black"/>
              </a:solidFill>
            </a:endParaRPr>
          </a:p>
        </p:txBody>
      </p:sp>
      <p:sp>
        <p:nvSpPr>
          <p:cNvPr id="8" name="TextBox 7"/>
          <p:cNvSpPr txBox="1"/>
          <p:nvPr/>
        </p:nvSpPr>
        <p:spPr>
          <a:xfrm>
            <a:off x="817083" y="6010232"/>
            <a:ext cx="7543799" cy="415498"/>
          </a:xfrm>
          <a:prstGeom prst="rect">
            <a:avLst/>
          </a:prstGeom>
          <a:noFill/>
        </p:spPr>
        <p:txBody>
          <a:bodyPr wrap="square" rtlCol="0">
            <a:spAutoFit/>
          </a:bodyPr>
          <a:lstStyle/>
          <a:p>
            <a:r>
              <a:rPr lang="en-US" sz="1050" dirty="0" smtClean="0"/>
              <a:t>Source:   </a:t>
            </a:r>
            <a:r>
              <a:rPr lang="en-US" sz="1050" dirty="0" smtClean="0">
                <a:hlinkClick r:id="rId4"/>
              </a:rPr>
              <a:t>http</a:t>
            </a:r>
            <a:r>
              <a:rPr lang="en-US" sz="1050" dirty="0">
                <a:hlinkClick r:id="rId4"/>
              </a:rPr>
              <a:t>://</a:t>
            </a:r>
            <a:r>
              <a:rPr lang="en-US" sz="1050" dirty="0" smtClean="0">
                <a:hlinkClick r:id="rId4"/>
              </a:rPr>
              <a:t>www.thecb.state.tx.us/reports/DocFetch.cfm?DocID=12182&amp;Format=XLS&amp;Confirmed=1</a:t>
            </a:r>
            <a:endParaRPr lang="en-US" sz="1050" dirty="0" smtClean="0"/>
          </a:p>
          <a:p>
            <a:endParaRPr lang="en-US" sz="1050" dirty="0"/>
          </a:p>
        </p:txBody>
      </p:sp>
    </p:spTree>
    <p:extLst>
      <p:ext uri="{BB962C8B-B14F-4D97-AF65-F5344CB8AC3E}">
        <p14:creationId xmlns:p14="http://schemas.microsoft.com/office/powerpoint/2010/main" val="427176295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a:off x="-29688" y="6096000"/>
            <a:ext cx="9173688" cy="76200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25</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
        <p:nvSpPr>
          <p:cNvPr id="11" name="Content Placeholder 10"/>
          <p:cNvSpPr>
            <a:spLocks noGrp="1"/>
          </p:cNvSpPr>
          <p:nvPr>
            <p:ph idx="4294967295"/>
          </p:nvPr>
        </p:nvSpPr>
        <p:spPr>
          <a:xfrm>
            <a:off x="0" y="533399"/>
            <a:ext cx="9144000" cy="5410201"/>
          </a:xfrm>
        </p:spPr>
        <p:txBody>
          <a:bodyPr>
            <a:normAutofit/>
          </a:bodyPr>
          <a:lstStyle/>
          <a:p>
            <a:pPr marL="0" lvl="0" indent="0" algn="ctr">
              <a:spcBef>
                <a:spcPts val="0"/>
              </a:spcBef>
              <a:buNone/>
            </a:pPr>
            <a:r>
              <a:rPr lang="en-US" sz="3200" b="1" i="1" dirty="0" smtClean="0">
                <a:solidFill>
                  <a:srgbClr val="C00000"/>
                </a:solidFill>
                <a:latin typeface="+mj-lt"/>
                <a:ea typeface="Tahoma" panose="020B0604030504040204" pitchFamily="34" charset="0"/>
                <a:cs typeface="Tahoma" panose="020B0604030504040204" pitchFamily="34" charset="0"/>
              </a:rPr>
              <a:t>HIST 1301 Dual </a:t>
            </a:r>
            <a:r>
              <a:rPr lang="en-US" sz="3200" b="1" i="1" dirty="0">
                <a:solidFill>
                  <a:srgbClr val="C00000"/>
                </a:solidFill>
                <a:latin typeface="+mj-lt"/>
                <a:ea typeface="Tahoma" panose="020B0604030504040204" pitchFamily="34" charset="0"/>
                <a:cs typeface="Tahoma" panose="020B0604030504040204" pitchFamily="34" charset="0"/>
              </a:rPr>
              <a:t>Credit </a:t>
            </a:r>
            <a:r>
              <a:rPr lang="en-US" sz="3200" b="1" i="1" dirty="0" smtClean="0">
                <a:solidFill>
                  <a:srgbClr val="C00000"/>
                </a:solidFill>
                <a:latin typeface="+mj-lt"/>
                <a:ea typeface="Tahoma" panose="020B0604030504040204" pitchFamily="34" charset="0"/>
                <a:cs typeface="Tahoma" panose="020B0604030504040204" pitchFamily="34" charset="0"/>
              </a:rPr>
              <a:t>and Non-Dual Credit Enrollment 2018 at 2-year Institutions</a:t>
            </a:r>
          </a:p>
          <a:p>
            <a:pPr marL="0" lvl="0" indent="0" algn="ctr">
              <a:spcBef>
                <a:spcPts val="0"/>
              </a:spcBef>
              <a:buNone/>
            </a:pPr>
            <a:endParaRPr lang="en-US" sz="3200" dirty="0">
              <a:solidFill>
                <a:prstClr val="white"/>
              </a:solidFill>
              <a:latin typeface="+mj-lt"/>
              <a:ea typeface="Tahoma" panose="020B0604030504040204" pitchFamily="34" charset="0"/>
              <a:cs typeface="Tahoma" panose="020B060403050404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4048826938"/>
              </p:ext>
            </p:extLst>
          </p:nvPr>
        </p:nvGraphicFramePr>
        <p:xfrm>
          <a:off x="708992" y="1616875"/>
          <a:ext cx="7467599"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306832" y="5571655"/>
            <a:ext cx="7543799" cy="415498"/>
          </a:xfrm>
          <a:prstGeom prst="rect">
            <a:avLst/>
          </a:prstGeom>
          <a:noFill/>
        </p:spPr>
        <p:txBody>
          <a:bodyPr wrap="square" rtlCol="0">
            <a:spAutoFit/>
          </a:bodyPr>
          <a:lstStyle/>
          <a:p>
            <a:r>
              <a:rPr lang="en-US" sz="1050" dirty="0" smtClean="0"/>
              <a:t>Source: CBM00S</a:t>
            </a:r>
          </a:p>
          <a:p>
            <a:endParaRPr lang="en-US" sz="1050" dirty="0"/>
          </a:p>
        </p:txBody>
      </p:sp>
      <p:graphicFrame>
        <p:nvGraphicFramePr>
          <p:cNvPr id="13" name="Chart 12"/>
          <p:cNvGraphicFramePr>
            <a:graphicFrameLocks/>
          </p:cNvGraphicFramePr>
          <p:nvPr>
            <p:extLst>
              <p:ext uri="{D42A27DB-BD31-4B8C-83A1-F6EECF244321}">
                <p14:modId xmlns:p14="http://schemas.microsoft.com/office/powerpoint/2010/main" val="2382597997"/>
              </p:ext>
            </p:extLst>
          </p:nvPr>
        </p:nvGraphicFramePr>
        <p:xfrm>
          <a:off x="609599" y="1616875"/>
          <a:ext cx="7566991" cy="3954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386762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730" y="6199639"/>
            <a:ext cx="9144000" cy="643245"/>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26</a:t>
            </a:r>
            <a:endParaRPr lang="en-US" sz="16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Content Placeholder 3"/>
          <p:cNvSpPr>
            <a:spLocks noGrp="1"/>
          </p:cNvSpPr>
          <p:nvPr>
            <p:ph idx="4294967295"/>
          </p:nvPr>
        </p:nvSpPr>
        <p:spPr>
          <a:xfrm>
            <a:off x="304800" y="348114"/>
            <a:ext cx="8610600" cy="5747886"/>
          </a:xfrm>
        </p:spPr>
        <p:txBody>
          <a:bodyPr>
            <a:normAutofit fontScale="85000" lnSpcReduction="20000"/>
          </a:bodyPr>
          <a:lstStyle/>
          <a:p>
            <a:pPr marL="0" lvl="0" indent="0" algn="ctr">
              <a:spcBef>
                <a:spcPts val="0"/>
              </a:spcBef>
              <a:buNone/>
            </a:pPr>
            <a:r>
              <a:rPr lang="en-US" sz="3600" b="1" i="1" dirty="0" smtClean="0">
                <a:solidFill>
                  <a:srgbClr val="C00000"/>
                </a:solidFill>
              </a:rPr>
              <a:t>Senate Bill 25 (Transfer Bill)</a:t>
            </a:r>
            <a:endParaRPr lang="en-US" sz="3600" b="1" i="1" dirty="0">
              <a:solidFill>
                <a:srgbClr val="C00000"/>
              </a:solidFill>
            </a:endParaRPr>
          </a:p>
          <a:p>
            <a:pPr>
              <a:buClr>
                <a:srgbClr val="C00000"/>
              </a:buClr>
              <a:buFont typeface="Wingdings" panose="05000000000000000000" pitchFamily="2" charset="2"/>
              <a:buChar char="v"/>
            </a:pPr>
            <a:endParaRPr lang="en-US" sz="800" dirty="0" smtClean="0">
              <a:hlinkClick r:id="rId3"/>
            </a:endParaRPr>
          </a:p>
          <a:p>
            <a:pPr marL="0" indent="0">
              <a:buClr>
                <a:srgbClr val="C00000"/>
              </a:buClr>
              <a:buNone/>
            </a:pPr>
            <a:endParaRPr lang="en-US" sz="800" dirty="0" smtClean="0"/>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Report of non-transferable courses (universities)</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Report of courses taken at junior colleges</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Required Degree Plans at 30 SCH</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Required Degree Plans for Dual Credit Students at 15 SCH</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Students’ common application option if not accepted</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Articulation agreements</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Release of student information  </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Requires institutions to develop recommended course sequences (time based) for degrees</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Funds FOS and POS dual credit </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Defines Meta Major</a:t>
            </a: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rPr>
              <a:t>THECB Study and Report on Core Curriculum </a:t>
            </a:r>
          </a:p>
          <a:p>
            <a:pPr>
              <a:buClr>
                <a:srgbClr val="C00000"/>
              </a:buClr>
              <a:buFont typeface="Wingdings" panose="05000000000000000000" pitchFamily="2" charset="2"/>
              <a:buChar char="v"/>
            </a:pPr>
            <a:endParaRPr lang="en-US" sz="3200" dirty="0">
              <a:ea typeface="Tahoma" panose="020B0604030504040204" pitchFamily="34" charset="0"/>
              <a:cs typeface="Tahoma" panose="020B0604030504040204" pitchFamily="34" charset="0"/>
            </a:endParaRPr>
          </a:p>
          <a:p>
            <a:pPr marL="0" indent="0">
              <a:buClr>
                <a:srgbClr val="C00000"/>
              </a:buClr>
              <a:buNone/>
            </a:pPr>
            <a:endParaRPr lang="en-US" sz="3200" dirty="0">
              <a:latin typeface="+mj-lt"/>
              <a:ea typeface="Tahoma" panose="020B0604030504040204" pitchFamily="34" charset="0"/>
              <a:cs typeface="Tahoma" panose="020B0604030504040204" pitchFamily="34" charset="0"/>
            </a:endParaRPr>
          </a:p>
          <a:p>
            <a:pPr marL="0" indent="0">
              <a:buClr>
                <a:srgbClr val="C00000"/>
              </a:buClr>
              <a:buNone/>
            </a:pPr>
            <a:endParaRPr lang="en-US" dirty="0"/>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782" y="6199640"/>
            <a:ext cx="1477618" cy="609600"/>
          </a:xfrm>
          <a:prstGeom prst="rect">
            <a:avLst/>
          </a:prstGeom>
        </p:spPr>
      </p:pic>
    </p:spTree>
    <p:extLst>
      <p:ext uri="{BB962C8B-B14F-4D97-AF65-F5344CB8AC3E}">
        <p14:creationId xmlns:p14="http://schemas.microsoft.com/office/powerpoint/2010/main" val="421699370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Content Placeholder 3"/>
          <p:cNvSpPr>
            <a:spLocks noGrp="1"/>
          </p:cNvSpPr>
          <p:nvPr>
            <p:ph idx="4294967295"/>
          </p:nvPr>
        </p:nvSpPr>
        <p:spPr>
          <a:xfrm>
            <a:off x="304800" y="348114"/>
            <a:ext cx="8610600" cy="5519286"/>
          </a:xfrm>
        </p:spPr>
        <p:txBody>
          <a:bodyPr>
            <a:normAutofit lnSpcReduction="10000"/>
          </a:bodyPr>
          <a:lstStyle/>
          <a:p>
            <a:pPr marL="0" lvl="0" indent="0" algn="ctr">
              <a:spcBef>
                <a:spcPts val="0"/>
              </a:spcBef>
              <a:buNone/>
            </a:pPr>
            <a:r>
              <a:rPr lang="en-US" sz="3600" b="1" i="1" dirty="0" smtClean="0">
                <a:solidFill>
                  <a:srgbClr val="C00000"/>
                </a:solidFill>
              </a:rPr>
              <a:t>Actions and Timelines</a:t>
            </a:r>
            <a:endParaRPr lang="en-US" sz="3600" b="1" i="1" dirty="0">
              <a:solidFill>
                <a:srgbClr val="C00000"/>
              </a:solidFill>
            </a:endParaRPr>
          </a:p>
          <a:p>
            <a:pPr>
              <a:buClr>
                <a:srgbClr val="C00000"/>
              </a:buClr>
              <a:buFont typeface="Wingdings" panose="05000000000000000000" pitchFamily="2" charset="2"/>
              <a:buChar char="v"/>
            </a:pPr>
            <a:endParaRPr lang="en-US" sz="800" dirty="0" smtClean="0">
              <a:hlinkClick r:id="rId3"/>
            </a:endParaRPr>
          </a:p>
          <a:p>
            <a:pPr marL="0" indent="0">
              <a:buClr>
                <a:srgbClr val="C00000"/>
              </a:buClr>
              <a:buNone/>
            </a:pPr>
            <a:endParaRPr lang="en-US" sz="800" dirty="0" smtClean="0"/>
          </a:p>
          <a:p>
            <a:pPr>
              <a:buClr>
                <a:srgbClr val="C00000"/>
              </a:buClr>
              <a:buFont typeface="Wingdings" panose="05000000000000000000" pitchFamily="2" charset="2"/>
              <a:buChar char="v"/>
            </a:pPr>
            <a:r>
              <a:rPr lang="en-US" sz="3200" dirty="0" smtClean="0"/>
              <a:t>Non-transferable courses and junior college courses reports - March 1, 2020</a:t>
            </a:r>
          </a:p>
          <a:p>
            <a:pPr>
              <a:buClr>
                <a:srgbClr val="C00000"/>
              </a:buClr>
              <a:buFont typeface="Wingdings" panose="05000000000000000000" pitchFamily="2" charset="2"/>
              <a:buChar char="v"/>
            </a:pPr>
            <a:r>
              <a:rPr lang="en-US" sz="3200" dirty="0" smtClean="0"/>
              <a:t>Degree Plans-implementation - Fall 2020</a:t>
            </a:r>
          </a:p>
          <a:p>
            <a:pPr marL="0" indent="0" algn="ctr">
              <a:buClr>
                <a:srgbClr val="C00000"/>
              </a:buClr>
              <a:buNone/>
            </a:pPr>
            <a:r>
              <a:rPr lang="en-US" i="1" dirty="0" smtClean="0"/>
              <a:t>Negotiated Rulemaking Sept. 24, 2019</a:t>
            </a:r>
          </a:p>
          <a:p>
            <a:pPr>
              <a:buClr>
                <a:srgbClr val="C00000"/>
              </a:buClr>
              <a:buFont typeface="Wingdings" panose="05000000000000000000" pitchFamily="2" charset="2"/>
              <a:buChar char="v"/>
            </a:pPr>
            <a:r>
              <a:rPr lang="en-US" sz="3200" dirty="0" smtClean="0"/>
              <a:t>Course Sequences - Fall 2020</a:t>
            </a:r>
          </a:p>
          <a:p>
            <a:pPr marL="0" indent="0" algn="ctr">
              <a:buClr>
                <a:srgbClr val="C00000"/>
              </a:buClr>
              <a:buNone/>
            </a:pPr>
            <a:r>
              <a:rPr lang="en-US" i="1" dirty="0"/>
              <a:t>Negotiated Rulemaking </a:t>
            </a:r>
            <a:r>
              <a:rPr lang="en-US" i="1" dirty="0" smtClean="0"/>
              <a:t>January 2020</a:t>
            </a:r>
            <a:endParaRPr lang="en-US" i="1" dirty="0"/>
          </a:p>
          <a:p>
            <a:pPr>
              <a:buClr>
                <a:srgbClr val="C00000"/>
              </a:buClr>
              <a:buFont typeface="Wingdings" panose="05000000000000000000" pitchFamily="2" charset="2"/>
              <a:buChar char="v"/>
            </a:pPr>
            <a:r>
              <a:rPr lang="en-US" sz="3200" dirty="0" smtClean="0"/>
              <a:t>Study and Report on Core Curriculum - due November 1, 2020</a:t>
            </a:r>
          </a:p>
          <a:p>
            <a:pPr marL="0" lvl="0" indent="0" algn="ctr">
              <a:buClr>
                <a:srgbClr val="C00000"/>
              </a:buClr>
              <a:buNone/>
            </a:pPr>
            <a:r>
              <a:rPr lang="en-US" i="1" dirty="0">
                <a:solidFill>
                  <a:prstClr val="black"/>
                </a:solidFill>
              </a:rPr>
              <a:t>Negotiated Rulemaking </a:t>
            </a:r>
            <a:r>
              <a:rPr lang="en-US" i="1" dirty="0" smtClean="0">
                <a:solidFill>
                  <a:prstClr val="black"/>
                </a:solidFill>
              </a:rPr>
              <a:t>Oct. 8, 2019</a:t>
            </a:r>
            <a:endParaRPr lang="en-US" i="1" dirty="0">
              <a:solidFill>
                <a:prstClr val="black"/>
              </a:solidFill>
            </a:endParaRPr>
          </a:p>
          <a:p>
            <a:pPr marL="0" indent="0">
              <a:buClr>
                <a:srgbClr val="C00000"/>
              </a:buClr>
              <a:buNone/>
            </a:pPr>
            <a:endParaRPr lang="en-US" sz="3200" dirty="0" smtClean="0"/>
          </a:p>
          <a:p>
            <a:pPr>
              <a:buClr>
                <a:srgbClr val="C00000"/>
              </a:buClr>
              <a:buFont typeface="Wingdings" panose="05000000000000000000" pitchFamily="2" charset="2"/>
              <a:buChar char="v"/>
            </a:pPr>
            <a:endParaRPr lang="en-US" sz="800" dirty="0" smtClean="0"/>
          </a:p>
          <a:p>
            <a:pPr>
              <a:buClr>
                <a:srgbClr val="C00000"/>
              </a:buClr>
              <a:buFont typeface="Wingdings" panose="05000000000000000000" pitchFamily="2" charset="2"/>
              <a:buChar char="v"/>
            </a:pPr>
            <a:endParaRPr lang="en-US" sz="3200" dirty="0" smtClean="0"/>
          </a:p>
          <a:p>
            <a:pPr marL="0" indent="0">
              <a:buClr>
                <a:srgbClr val="C00000"/>
              </a:buClr>
              <a:buNone/>
            </a:pPr>
            <a:endParaRPr lang="en-US" sz="800" dirty="0" smtClean="0"/>
          </a:p>
          <a:p>
            <a:pPr marL="0" indent="0">
              <a:buClr>
                <a:srgbClr val="C00000"/>
              </a:buClr>
              <a:buNone/>
            </a:pPr>
            <a:endParaRPr lang="en-US" sz="3200" dirty="0">
              <a:latin typeface="+mj-lt"/>
              <a:ea typeface="Tahoma" panose="020B0604030504040204" pitchFamily="34" charset="0"/>
              <a:cs typeface="Tahoma" panose="020B0604030504040204" pitchFamily="34" charset="0"/>
            </a:endParaRPr>
          </a:p>
          <a:p>
            <a:pPr marL="0" indent="0">
              <a:buClr>
                <a:srgbClr val="C00000"/>
              </a:buClr>
              <a:buNone/>
            </a:pPr>
            <a:endParaRPr lang="en-US" dirty="0"/>
          </a:p>
        </p:txBody>
      </p:sp>
      <p:pic>
        <p:nvPicPr>
          <p:cNvPr id="9"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782" y="6199640"/>
            <a:ext cx="1477618" cy="609600"/>
          </a:xfrm>
          <a:prstGeom prst="rect">
            <a:avLst/>
          </a:prstGeom>
        </p:spPr>
      </p:pic>
      <p:sp>
        <p:nvSpPr>
          <p:cNvPr id="6" name="Rectangle 5"/>
          <p:cNvSpPr/>
          <p:nvPr/>
        </p:nvSpPr>
        <p:spPr>
          <a:xfrm>
            <a:off x="0" y="6233041"/>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27</a:t>
            </a:r>
            <a:endParaRPr lang="en-US" sz="1600" b="1" dirty="0">
              <a:solidFill>
                <a:prstClr val="white"/>
              </a:solidFill>
            </a:endParaRPr>
          </a:p>
        </p:txBody>
      </p:sp>
      <p:pic>
        <p:nvPicPr>
          <p:cNvPr id="8"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0182" y="6352040"/>
            <a:ext cx="1477618" cy="609600"/>
          </a:xfrm>
          <a:prstGeom prst="rect">
            <a:avLst/>
          </a:prstGeom>
        </p:spPr>
      </p:pic>
    </p:spTree>
    <p:extLst>
      <p:ext uri="{BB962C8B-B14F-4D97-AF65-F5344CB8AC3E}">
        <p14:creationId xmlns:p14="http://schemas.microsoft.com/office/powerpoint/2010/main" val="270230519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730" y="6154915"/>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28</a:t>
            </a:r>
            <a:endParaRPr lang="en-US" sz="16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Content Placeholder 3"/>
          <p:cNvSpPr>
            <a:spLocks noGrp="1"/>
          </p:cNvSpPr>
          <p:nvPr>
            <p:ph idx="4294967295"/>
          </p:nvPr>
        </p:nvSpPr>
        <p:spPr>
          <a:xfrm>
            <a:off x="304800" y="348114"/>
            <a:ext cx="8610600" cy="5519286"/>
          </a:xfrm>
        </p:spPr>
        <p:txBody>
          <a:bodyPr>
            <a:normAutofit fontScale="92500" lnSpcReduction="10000"/>
          </a:bodyPr>
          <a:lstStyle/>
          <a:p>
            <a:pPr marL="0" lvl="0" indent="0" algn="ctr">
              <a:spcBef>
                <a:spcPts val="0"/>
              </a:spcBef>
              <a:buNone/>
            </a:pPr>
            <a:r>
              <a:rPr lang="en-US" sz="3600" b="1" i="1" dirty="0">
                <a:solidFill>
                  <a:srgbClr val="C00000"/>
                </a:solidFill>
              </a:rPr>
              <a:t>More Information about ACGM, Core </a:t>
            </a:r>
            <a:r>
              <a:rPr lang="en-US" sz="3600" b="1" i="1" dirty="0" smtClean="0">
                <a:solidFill>
                  <a:srgbClr val="C00000"/>
                </a:solidFill>
              </a:rPr>
              <a:t>Curriculum, FOS, and </a:t>
            </a:r>
            <a:r>
              <a:rPr lang="en-US" sz="3600" b="1" i="1" dirty="0">
                <a:solidFill>
                  <a:srgbClr val="C00000"/>
                </a:solidFill>
              </a:rPr>
              <a:t>Dual Credit</a:t>
            </a:r>
          </a:p>
          <a:p>
            <a:pPr>
              <a:buClr>
                <a:srgbClr val="C00000"/>
              </a:buClr>
              <a:buFont typeface="Wingdings" panose="05000000000000000000" pitchFamily="2" charset="2"/>
              <a:buChar char="v"/>
            </a:pPr>
            <a:endParaRPr lang="en-US" sz="800" dirty="0" smtClean="0">
              <a:hlinkClick r:id="rId3"/>
            </a:endParaRPr>
          </a:p>
          <a:p>
            <a:pPr>
              <a:buClr>
                <a:srgbClr val="C00000"/>
              </a:buClr>
              <a:buFont typeface="Wingdings" panose="05000000000000000000" pitchFamily="2" charset="2"/>
              <a:buChar char="v"/>
            </a:pPr>
            <a:r>
              <a:rPr lang="en-US" sz="3200" dirty="0" smtClean="0">
                <a:hlinkClick r:id="rId3"/>
              </a:rPr>
              <a:t>www.thecb.state.tx.us/</a:t>
            </a:r>
            <a:endParaRPr lang="en-US" sz="3200" dirty="0" smtClean="0"/>
          </a:p>
          <a:p>
            <a:pPr marL="0" indent="0">
              <a:buClr>
                <a:srgbClr val="C00000"/>
              </a:buClr>
              <a:buNone/>
            </a:pPr>
            <a:endParaRPr lang="en-US" sz="800" dirty="0" smtClean="0"/>
          </a:p>
          <a:p>
            <a:pPr>
              <a:buClr>
                <a:srgbClr val="C00000"/>
              </a:buClr>
              <a:buFont typeface="Wingdings" panose="05000000000000000000" pitchFamily="2" charset="2"/>
              <a:buChar char="v"/>
            </a:pPr>
            <a:r>
              <a:rPr lang="en-US" sz="3200" dirty="0" smtClean="0">
                <a:hlinkClick r:id="rId4"/>
              </a:rPr>
              <a:t>www.thecb.state.tx.us/ACGM</a:t>
            </a:r>
            <a:endParaRPr lang="en-US" sz="3200" dirty="0" smtClean="0"/>
          </a:p>
          <a:p>
            <a:pPr>
              <a:buClr>
                <a:srgbClr val="C00000"/>
              </a:buClr>
              <a:buFont typeface="Wingdings" panose="05000000000000000000" pitchFamily="2" charset="2"/>
              <a:buChar char="v"/>
            </a:pPr>
            <a:endParaRPr lang="en-US" sz="800" dirty="0" smtClean="0"/>
          </a:p>
          <a:p>
            <a:pPr>
              <a:buClr>
                <a:srgbClr val="C00000"/>
              </a:buClr>
              <a:buFont typeface="Wingdings" panose="05000000000000000000" pitchFamily="2" charset="2"/>
              <a:buChar char="v"/>
            </a:pPr>
            <a:r>
              <a:rPr lang="en-US" sz="3200" dirty="0" smtClean="0">
                <a:hlinkClick r:id="rId5"/>
              </a:rPr>
              <a:t>www.thecb.state.tx.us/TXcorecurriculum</a:t>
            </a:r>
            <a:endParaRPr lang="en-US" sz="3200" dirty="0" smtClean="0"/>
          </a:p>
          <a:p>
            <a:pPr marL="0" indent="0">
              <a:buClr>
                <a:srgbClr val="C00000"/>
              </a:buClr>
              <a:buNone/>
            </a:pPr>
            <a:endParaRPr lang="en-US" sz="800" dirty="0" smtClean="0"/>
          </a:p>
          <a:p>
            <a:pPr>
              <a:buClr>
                <a:srgbClr val="C00000"/>
              </a:buClr>
              <a:buFont typeface="Wingdings" panose="05000000000000000000" pitchFamily="2" charset="2"/>
              <a:buChar char="v"/>
            </a:pPr>
            <a:r>
              <a:rPr lang="en-US" sz="3200" dirty="0" smtClean="0">
                <a:latin typeface="+mj-lt"/>
                <a:ea typeface="Tahoma" panose="020B0604030504040204" pitchFamily="34" charset="0"/>
                <a:cs typeface="Tahoma" panose="020B0604030504040204" pitchFamily="34" charset="0"/>
                <a:hlinkClick r:id="rId6"/>
              </a:rPr>
              <a:t>www.thecb.state.tx.us/CoreCurriculumSearch</a:t>
            </a:r>
            <a:endParaRPr lang="en-US" sz="3200" dirty="0" smtClean="0">
              <a:latin typeface="+mj-lt"/>
              <a:ea typeface="Tahoma" panose="020B0604030504040204" pitchFamily="34" charset="0"/>
              <a:cs typeface="Tahoma" panose="020B0604030504040204" pitchFamily="34" charset="0"/>
            </a:endParaRPr>
          </a:p>
          <a:p>
            <a:pPr marL="0" indent="0">
              <a:buClr>
                <a:srgbClr val="C00000"/>
              </a:buClr>
              <a:buNone/>
            </a:pPr>
            <a:endParaRPr lang="en-US" sz="800" dirty="0" smtClean="0">
              <a:latin typeface="+mj-lt"/>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v"/>
            </a:pPr>
            <a:r>
              <a:rPr lang="en-US" dirty="0" smtClean="0">
                <a:latin typeface="+mj-lt"/>
                <a:ea typeface="Tahoma" panose="020B0604030504040204" pitchFamily="34" charset="0"/>
                <a:cs typeface="Tahoma" panose="020B0604030504040204" pitchFamily="34" charset="0"/>
              </a:rPr>
              <a:t> </a:t>
            </a:r>
            <a:r>
              <a:rPr lang="en-US" sz="3200" dirty="0" smtClean="0">
                <a:solidFill>
                  <a:prstClr val="black"/>
                </a:solidFill>
                <a:latin typeface="+mj-lt"/>
                <a:ea typeface="Tahoma" panose="020B0604030504040204" pitchFamily="34" charset="0"/>
                <a:cs typeface="Tahoma" panose="020B0604030504040204" pitchFamily="34" charset="0"/>
                <a:hlinkClick r:id="rId7"/>
              </a:rPr>
              <a:t>www.txhighereddata.org/</a:t>
            </a:r>
            <a:endParaRPr lang="en-US" sz="3200" dirty="0" smtClean="0">
              <a:solidFill>
                <a:prstClr val="black"/>
              </a:solidFill>
              <a:latin typeface="+mj-lt"/>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v"/>
            </a:pPr>
            <a:r>
              <a:rPr lang="en-US" sz="3200" dirty="0" smtClean="0">
                <a:solidFill>
                  <a:prstClr val="black"/>
                </a:solidFill>
                <a:latin typeface="+mj-lt"/>
                <a:ea typeface="Tahoma" panose="020B0604030504040204" pitchFamily="34" charset="0"/>
                <a:cs typeface="Tahoma" panose="020B0604030504040204" pitchFamily="34" charset="0"/>
              </a:rPr>
              <a:t> </a:t>
            </a:r>
            <a:r>
              <a:rPr lang="en-US" sz="3200" dirty="0" smtClean="0">
                <a:solidFill>
                  <a:prstClr val="black"/>
                </a:solidFill>
                <a:latin typeface="+mj-lt"/>
                <a:ea typeface="Tahoma" panose="020B0604030504040204" pitchFamily="34" charset="0"/>
                <a:cs typeface="Tahoma" panose="020B0604030504040204" pitchFamily="34" charset="0"/>
                <a:hlinkClick r:id="rId8"/>
              </a:rPr>
              <a:t>www.thecb.state.tx.us/FOS</a:t>
            </a:r>
            <a:endParaRPr lang="en-US" sz="3200" dirty="0" smtClean="0">
              <a:solidFill>
                <a:prstClr val="black"/>
              </a:solidFill>
              <a:latin typeface="+mj-lt"/>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v"/>
            </a:pPr>
            <a:r>
              <a:rPr lang="en-US" sz="3200" dirty="0" smtClean="0">
                <a:ea typeface="Tahoma" panose="020B0604030504040204" pitchFamily="34" charset="0"/>
                <a:cs typeface="Tahoma" panose="020B0604030504040204" pitchFamily="34" charset="0"/>
                <a:hlinkClick r:id="rId9"/>
              </a:rPr>
              <a:t>www.thecb.state.tx.us/dualcreditstudy</a:t>
            </a:r>
            <a:endParaRPr lang="en-US" sz="3200" dirty="0">
              <a:ea typeface="Tahoma" panose="020B0604030504040204" pitchFamily="34" charset="0"/>
              <a:cs typeface="Tahoma" panose="020B0604030504040204" pitchFamily="34" charset="0"/>
            </a:endParaRPr>
          </a:p>
          <a:p>
            <a:pPr marL="0" indent="0">
              <a:buClr>
                <a:srgbClr val="C00000"/>
              </a:buClr>
              <a:buNone/>
            </a:pPr>
            <a:endParaRPr lang="en-US" sz="3200" dirty="0">
              <a:latin typeface="+mj-lt"/>
              <a:ea typeface="Tahoma" panose="020B0604030504040204" pitchFamily="34" charset="0"/>
              <a:cs typeface="Tahoma" panose="020B0604030504040204" pitchFamily="34" charset="0"/>
            </a:endParaRPr>
          </a:p>
          <a:p>
            <a:pPr marL="0" indent="0">
              <a:buClr>
                <a:srgbClr val="C00000"/>
              </a:buClr>
              <a:buNone/>
            </a:pPr>
            <a:endParaRPr lang="en-US" dirty="0"/>
          </a:p>
        </p:txBody>
      </p:sp>
      <p:pic>
        <p:nvPicPr>
          <p:cNvPr id="9" name="Content Placeholder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7782" y="6199640"/>
            <a:ext cx="1477618" cy="609600"/>
          </a:xfrm>
          <a:prstGeom prst="rect">
            <a:avLst/>
          </a:prstGeom>
        </p:spPr>
      </p:pic>
    </p:spTree>
    <p:extLst>
      <p:ext uri="{BB962C8B-B14F-4D97-AF65-F5344CB8AC3E}">
        <p14:creationId xmlns:p14="http://schemas.microsoft.com/office/powerpoint/2010/main" val="365828140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730" y="6086335"/>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29</a:t>
            </a:r>
            <a:endParaRPr lang="en-US" sz="16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Content Placeholder 3"/>
          <p:cNvSpPr>
            <a:spLocks noGrp="1"/>
          </p:cNvSpPr>
          <p:nvPr>
            <p:ph idx="4294967295"/>
          </p:nvPr>
        </p:nvSpPr>
        <p:spPr>
          <a:xfrm>
            <a:off x="990600" y="427038"/>
            <a:ext cx="7239000" cy="5699125"/>
          </a:xfrm>
        </p:spPr>
        <p:txBody>
          <a:bodyPr>
            <a:normAutofit fontScale="92500" lnSpcReduction="20000"/>
          </a:bodyPr>
          <a:lstStyle/>
          <a:p>
            <a:pPr marL="0" indent="0" fontAlgn="base">
              <a:spcBef>
                <a:spcPct val="0"/>
              </a:spcBef>
              <a:spcAft>
                <a:spcPct val="0"/>
              </a:spcAft>
              <a:buNone/>
            </a:pPr>
            <a:r>
              <a:rPr lang="en-US" sz="2400" b="1" dirty="0" smtClean="0">
                <a:solidFill>
                  <a:srgbClr val="C00000"/>
                </a:solidFill>
                <a:latin typeface="+mj-lt"/>
                <a:ea typeface="Tahoma" pitchFamily="34" charset="0"/>
                <a:cs typeface="Tahoma" pitchFamily="34" charset="0"/>
              </a:rPr>
              <a:t>ACGM Contact:</a:t>
            </a:r>
          </a:p>
          <a:p>
            <a:pPr marL="0" indent="0" fontAlgn="base">
              <a:spcBef>
                <a:spcPct val="0"/>
              </a:spcBef>
              <a:spcAft>
                <a:spcPct val="0"/>
              </a:spcAft>
              <a:buNone/>
            </a:pPr>
            <a:r>
              <a:rPr lang="en-US" sz="2400" b="1" dirty="0" smtClean="0">
                <a:latin typeface="+mj-lt"/>
                <a:ea typeface="Tahoma" pitchFamily="34" charset="0"/>
                <a:cs typeface="Tahoma" pitchFamily="34" charset="0"/>
              </a:rPr>
              <a:t>Rebecca Leslie</a:t>
            </a:r>
          </a:p>
          <a:p>
            <a:pPr marL="0" indent="0" fontAlgn="base">
              <a:spcBef>
                <a:spcPct val="0"/>
              </a:spcBef>
              <a:spcAft>
                <a:spcPct val="0"/>
              </a:spcAft>
              <a:buNone/>
            </a:pPr>
            <a:r>
              <a:rPr lang="en-US" sz="2400" b="1" dirty="0" smtClean="0">
                <a:latin typeface="+mj-lt"/>
                <a:ea typeface="Tahoma" pitchFamily="34" charset="0"/>
                <a:cs typeface="Tahoma" pitchFamily="34" charset="0"/>
                <a:hlinkClick r:id="rId3"/>
              </a:rPr>
              <a:t>Rebecca.Leslie@thecb.state.tx.us</a:t>
            </a:r>
            <a:endParaRPr lang="en-US" sz="2400" b="1" dirty="0" smtClean="0">
              <a:latin typeface="+mj-lt"/>
              <a:ea typeface="Tahoma" pitchFamily="34" charset="0"/>
              <a:cs typeface="Tahoma" pitchFamily="34" charset="0"/>
            </a:endParaRPr>
          </a:p>
          <a:p>
            <a:pPr marL="0" indent="0" fontAlgn="base">
              <a:spcBef>
                <a:spcPct val="0"/>
              </a:spcBef>
              <a:spcAft>
                <a:spcPct val="0"/>
              </a:spcAft>
              <a:buNone/>
            </a:pPr>
            <a:r>
              <a:rPr lang="en-US" sz="2400" b="1" dirty="0">
                <a:ea typeface="Tahoma" pitchFamily="34" charset="0"/>
                <a:cs typeface="Tahoma" pitchFamily="34" charset="0"/>
              </a:rPr>
              <a:t>(512) </a:t>
            </a:r>
            <a:r>
              <a:rPr lang="en-US" sz="2400" b="1" dirty="0" smtClean="0">
                <a:latin typeface="+mj-lt"/>
                <a:ea typeface="Tahoma" pitchFamily="34" charset="0"/>
                <a:cs typeface="Tahoma" pitchFamily="34" charset="0"/>
              </a:rPr>
              <a:t>427-6231</a:t>
            </a:r>
          </a:p>
          <a:p>
            <a:pPr marL="0" indent="0" fontAlgn="base">
              <a:spcBef>
                <a:spcPct val="0"/>
              </a:spcBef>
              <a:spcAft>
                <a:spcPct val="0"/>
              </a:spcAft>
              <a:buNone/>
            </a:pPr>
            <a:endParaRPr lang="en-US" sz="2400" b="1" dirty="0" smtClean="0">
              <a:solidFill>
                <a:srgbClr val="C00000"/>
              </a:solidFill>
              <a:latin typeface="+mj-lt"/>
              <a:ea typeface="Tahoma" pitchFamily="34" charset="0"/>
              <a:cs typeface="Tahoma" pitchFamily="34" charset="0"/>
            </a:endParaRPr>
          </a:p>
          <a:p>
            <a:pPr marL="0" indent="0" fontAlgn="base">
              <a:spcBef>
                <a:spcPct val="0"/>
              </a:spcBef>
              <a:spcAft>
                <a:spcPct val="0"/>
              </a:spcAft>
              <a:buNone/>
            </a:pPr>
            <a:r>
              <a:rPr lang="en-US" sz="2400" b="1" dirty="0" smtClean="0">
                <a:solidFill>
                  <a:srgbClr val="C00000"/>
                </a:solidFill>
                <a:latin typeface="+mj-lt"/>
                <a:ea typeface="Tahoma" pitchFamily="34" charset="0"/>
                <a:cs typeface="Tahoma" pitchFamily="34" charset="0"/>
              </a:rPr>
              <a:t>Core Curriculum Contact:</a:t>
            </a:r>
          </a:p>
          <a:p>
            <a:pPr marL="0" indent="0" fontAlgn="base">
              <a:spcBef>
                <a:spcPct val="0"/>
              </a:spcBef>
              <a:spcAft>
                <a:spcPct val="0"/>
              </a:spcAft>
              <a:buNone/>
            </a:pPr>
            <a:r>
              <a:rPr lang="en-US" sz="2400" b="1" dirty="0" smtClean="0">
                <a:latin typeface="+mj-lt"/>
                <a:ea typeface="Tahoma" pitchFamily="34" charset="0"/>
                <a:cs typeface="Tahoma" pitchFamily="34" charset="0"/>
              </a:rPr>
              <a:t>Reinold Cornelius</a:t>
            </a:r>
          </a:p>
          <a:p>
            <a:pPr marL="0" indent="0" fontAlgn="base">
              <a:spcBef>
                <a:spcPct val="0"/>
              </a:spcBef>
              <a:spcAft>
                <a:spcPct val="0"/>
              </a:spcAft>
              <a:buNone/>
            </a:pPr>
            <a:r>
              <a:rPr lang="en-US" sz="2400" b="1" dirty="0" smtClean="0">
                <a:solidFill>
                  <a:srgbClr val="C00000"/>
                </a:solidFill>
                <a:latin typeface="+mj-lt"/>
                <a:ea typeface="Tahoma" pitchFamily="34" charset="0"/>
                <a:cs typeface="Tahoma" pitchFamily="34" charset="0"/>
                <a:hlinkClick r:id="rId4"/>
              </a:rPr>
              <a:t>Reinold.Cornelius@thecb.state.tx.us</a:t>
            </a:r>
            <a:endParaRPr lang="en-US" sz="2400" b="1" dirty="0" smtClean="0">
              <a:solidFill>
                <a:srgbClr val="C00000"/>
              </a:solidFill>
              <a:latin typeface="+mj-lt"/>
              <a:ea typeface="Tahoma" pitchFamily="34" charset="0"/>
              <a:cs typeface="Tahoma" pitchFamily="34" charset="0"/>
            </a:endParaRPr>
          </a:p>
          <a:p>
            <a:pPr marL="0" indent="0" fontAlgn="base">
              <a:spcBef>
                <a:spcPct val="0"/>
              </a:spcBef>
              <a:spcAft>
                <a:spcPct val="0"/>
              </a:spcAft>
              <a:buNone/>
            </a:pPr>
            <a:r>
              <a:rPr lang="en-US" sz="2400" b="1" dirty="0">
                <a:ea typeface="Tahoma" pitchFamily="34" charset="0"/>
                <a:cs typeface="Tahoma" pitchFamily="34" charset="0"/>
              </a:rPr>
              <a:t>(512) </a:t>
            </a:r>
            <a:r>
              <a:rPr lang="en-US" sz="2400" b="1" dirty="0" smtClean="0">
                <a:latin typeface="+mj-lt"/>
                <a:ea typeface="Tahoma" pitchFamily="34" charset="0"/>
                <a:cs typeface="Tahoma" pitchFamily="34" charset="0"/>
              </a:rPr>
              <a:t>427-6156</a:t>
            </a:r>
          </a:p>
          <a:p>
            <a:pPr marL="0" indent="0" fontAlgn="base">
              <a:spcBef>
                <a:spcPct val="0"/>
              </a:spcBef>
              <a:spcAft>
                <a:spcPct val="0"/>
              </a:spcAft>
              <a:buNone/>
            </a:pPr>
            <a:endParaRPr lang="en-US" sz="2400" b="1" dirty="0" smtClean="0">
              <a:solidFill>
                <a:srgbClr val="C00000"/>
              </a:solidFill>
              <a:latin typeface="+mj-lt"/>
              <a:ea typeface="Tahoma" pitchFamily="34" charset="0"/>
              <a:cs typeface="Tahoma" pitchFamily="34" charset="0"/>
            </a:endParaRPr>
          </a:p>
          <a:p>
            <a:pPr marL="0" indent="0" fontAlgn="base">
              <a:spcBef>
                <a:spcPct val="0"/>
              </a:spcBef>
              <a:spcAft>
                <a:spcPct val="0"/>
              </a:spcAft>
              <a:buNone/>
            </a:pPr>
            <a:r>
              <a:rPr lang="en-US" sz="2400" b="1" dirty="0" smtClean="0">
                <a:solidFill>
                  <a:srgbClr val="C00000"/>
                </a:solidFill>
                <a:latin typeface="+mj-lt"/>
                <a:ea typeface="Tahoma" pitchFamily="34" charset="0"/>
                <a:cs typeface="Tahoma" pitchFamily="34" charset="0"/>
              </a:rPr>
              <a:t>Dual </a:t>
            </a:r>
            <a:r>
              <a:rPr lang="en-US" sz="2400" b="1" dirty="0">
                <a:solidFill>
                  <a:srgbClr val="C00000"/>
                </a:solidFill>
                <a:latin typeface="+mj-lt"/>
                <a:ea typeface="Tahoma" pitchFamily="34" charset="0"/>
                <a:cs typeface="Tahoma" pitchFamily="34" charset="0"/>
              </a:rPr>
              <a:t>Credit </a:t>
            </a:r>
            <a:r>
              <a:rPr lang="en-US" sz="2400" b="1" dirty="0" smtClean="0">
                <a:solidFill>
                  <a:srgbClr val="C00000"/>
                </a:solidFill>
                <a:latin typeface="+mj-lt"/>
                <a:ea typeface="Tahoma" pitchFamily="34" charset="0"/>
                <a:cs typeface="Tahoma" pitchFamily="34" charset="0"/>
              </a:rPr>
              <a:t>Contact:</a:t>
            </a:r>
            <a:endParaRPr lang="en-US" sz="3200" b="1" u="sng" dirty="0">
              <a:solidFill>
                <a:srgbClr val="C00000"/>
              </a:solidFill>
              <a:latin typeface="Tahoma" pitchFamily="34" charset="0"/>
              <a:ea typeface="Tahoma" pitchFamily="34" charset="0"/>
              <a:cs typeface="Tahoma" pitchFamily="34" charset="0"/>
            </a:endParaRPr>
          </a:p>
          <a:p>
            <a:pPr marL="0" indent="0" fontAlgn="base">
              <a:spcBef>
                <a:spcPct val="0"/>
              </a:spcBef>
              <a:spcAft>
                <a:spcPct val="0"/>
              </a:spcAft>
              <a:buNone/>
            </a:pPr>
            <a:r>
              <a:rPr lang="en-US" sz="2400" b="1" dirty="0" smtClean="0">
                <a:solidFill>
                  <a:prstClr val="black"/>
                </a:solidFill>
                <a:latin typeface="+mj-lt"/>
                <a:ea typeface="Tahoma" pitchFamily="34" charset="0"/>
                <a:cs typeface="Tahoma" pitchFamily="34" charset="0"/>
              </a:rPr>
              <a:t>Andrew Lofters</a:t>
            </a:r>
          </a:p>
          <a:p>
            <a:pPr marL="0" indent="0" fontAlgn="base">
              <a:spcBef>
                <a:spcPct val="0"/>
              </a:spcBef>
              <a:spcAft>
                <a:spcPct val="0"/>
              </a:spcAft>
              <a:buNone/>
            </a:pPr>
            <a:r>
              <a:rPr lang="en-US" sz="2400" b="1" dirty="0" smtClean="0">
                <a:solidFill>
                  <a:srgbClr val="FFC000"/>
                </a:solidFill>
                <a:latin typeface="+mj-lt"/>
                <a:ea typeface="Tahoma" pitchFamily="34" charset="0"/>
                <a:cs typeface="Tahoma" pitchFamily="34" charset="0"/>
                <a:hlinkClick r:id="rId5"/>
              </a:rPr>
              <a:t>Andrew.Lofters@thecb.state.tx.us</a:t>
            </a:r>
            <a:r>
              <a:rPr lang="en-US" sz="2400" b="1" dirty="0" smtClean="0">
                <a:solidFill>
                  <a:srgbClr val="FFC000"/>
                </a:solidFill>
                <a:latin typeface="+mj-lt"/>
                <a:ea typeface="Tahoma" pitchFamily="34" charset="0"/>
                <a:cs typeface="Tahoma" pitchFamily="34" charset="0"/>
              </a:rPr>
              <a:t> </a:t>
            </a:r>
            <a:r>
              <a:rPr lang="en-US" sz="2400" b="1" dirty="0">
                <a:solidFill>
                  <a:prstClr val="black"/>
                </a:solidFill>
                <a:latin typeface="+mj-lt"/>
                <a:ea typeface="Tahoma" pitchFamily="34" charset="0"/>
                <a:cs typeface="Tahoma" pitchFamily="34" charset="0"/>
              </a:rPr>
              <a:t>		</a:t>
            </a:r>
          </a:p>
          <a:p>
            <a:pPr marL="0" indent="0" fontAlgn="base">
              <a:spcBef>
                <a:spcPct val="0"/>
              </a:spcBef>
              <a:spcAft>
                <a:spcPct val="0"/>
              </a:spcAft>
              <a:buNone/>
            </a:pPr>
            <a:r>
              <a:rPr lang="en-US" sz="2400" b="1" dirty="0">
                <a:solidFill>
                  <a:prstClr val="black"/>
                </a:solidFill>
                <a:latin typeface="+mj-lt"/>
                <a:ea typeface="Tahoma" pitchFamily="34" charset="0"/>
                <a:cs typeface="Tahoma" pitchFamily="34" charset="0"/>
              </a:rPr>
              <a:t>(</a:t>
            </a:r>
            <a:r>
              <a:rPr lang="en-US" sz="2400" b="1" dirty="0" smtClean="0">
                <a:solidFill>
                  <a:prstClr val="black"/>
                </a:solidFill>
                <a:latin typeface="+mj-lt"/>
                <a:ea typeface="Tahoma" pitchFamily="34" charset="0"/>
                <a:cs typeface="Tahoma" pitchFamily="34" charset="0"/>
              </a:rPr>
              <a:t>512) 427-6239</a:t>
            </a:r>
          </a:p>
          <a:p>
            <a:pPr marL="0" indent="0" fontAlgn="base">
              <a:spcBef>
                <a:spcPct val="0"/>
              </a:spcBef>
              <a:spcAft>
                <a:spcPct val="0"/>
              </a:spcAft>
              <a:buNone/>
            </a:pPr>
            <a:endParaRPr lang="en-US" sz="2400" b="1" dirty="0" smtClean="0">
              <a:solidFill>
                <a:srgbClr val="C00000"/>
              </a:solidFill>
              <a:ea typeface="Tahoma" pitchFamily="34" charset="0"/>
              <a:cs typeface="Tahoma" pitchFamily="34" charset="0"/>
            </a:endParaRPr>
          </a:p>
          <a:p>
            <a:pPr marL="0" indent="0" fontAlgn="base">
              <a:spcBef>
                <a:spcPct val="0"/>
              </a:spcBef>
              <a:spcAft>
                <a:spcPct val="0"/>
              </a:spcAft>
              <a:buNone/>
            </a:pPr>
            <a:r>
              <a:rPr lang="en-US" sz="2400" b="1" dirty="0" smtClean="0">
                <a:solidFill>
                  <a:srgbClr val="C00000"/>
                </a:solidFill>
                <a:ea typeface="Tahoma" pitchFamily="34" charset="0"/>
                <a:cs typeface="Tahoma" pitchFamily="34" charset="0"/>
              </a:rPr>
              <a:t>FOS </a:t>
            </a:r>
            <a:r>
              <a:rPr lang="en-US" sz="2400" b="1" dirty="0">
                <a:solidFill>
                  <a:srgbClr val="C00000"/>
                </a:solidFill>
                <a:ea typeface="Tahoma" pitchFamily="34" charset="0"/>
                <a:cs typeface="Tahoma" pitchFamily="34" charset="0"/>
              </a:rPr>
              <a:t>Contact:</a:t>
            </a:r>
            <a:endParaRPr lang="en-US" sz="3200" b="1" u="sng" dirty="0">
              <a:solidFill>
                <a:srgbClr val="C00000"/>
              </a:solidFill>
              <a:latin typeface="Tahoma" pitchFamily="34" charset="0"/>
              <a:ea typeface="Tahoma" pitchFamily="34" charset="0"/>
              <a:cs typeface="Tahoma" pitchFamily="34" charset="0"/>
            </a:endParaRPr>
          </a:p>
          <a:p>
            <a:pPr marL="0" indent="0" fontAlgn="base">
              <a:spcBef>
                <a:spcPct val="0"/>
              </a:spcBef>
              <a:spcAft>
                <a:spcPct val="0"/>
              </a:spcAft>
              <a:buNone/>
            </a:pPr>
            <a:r>
              <a:rPr lang="en-US" sz="2400" b="1" dirty="0" smtClean="0">
                <a:solidFill>
                  <a:prstClr val="black"/>
                </a:solidFill>
                <a:ea typeface="Tahoma" pitchFamily="34" charset="0"/>
                <a:cs typeface="Tahoma" pitchFamily="34" charset="0"/>
              </a:rPr>
              <a:t>Allen Michie</a:t>
            </a:r>
            <a:endParaRPr lang="en-US" sz="2400" b="1" dirty="0">
              <a:solidFill>
                <a:prstClr val="black"/>
              </a:solidFill>
              <a:ea typeface="Tahoma" pitchFamily="34" charset="0"/>
              <a:cs typeface="Tahoma" pitchFamily="34" charset="0"/>
            </a:endParaRPr>
          </a:p>
          <a:p>
            <a:pPr marL="0" indent="0" fontAlgn="base">
              <a:spcBef>
                <a:spcPct val="0"/>
              </a:spcBef>
              <a:spcAft>
                <a:spcPct val="0"/>
              </a:spcAft>
              <a:buNone/>
            </a:pPr>
            <a:r>
              <a:rPr lang="en-US" sz="2400" b="1" dirty="0" smtClean="0">
                <a:solidFill>
                  <a:srgbClr val="FFC000"/>
                </a:solidFill>
                <a:ea typeface="Tahoma" pitchFamily="34" charset="0"/>
                <a:cs typeface="Tahoma" pitchFamily="34" charset="0"/>
                <a:hlinkClick r:id="rId6"/>
              </a:rPr>
              <a:t>Allen.Michie@thecb.state.tx.us</a:t>
            </a:r>
            <a:r>
              <a:rPr lang="en-US" sz="2400" b="1" dirty="0" smtClean="0">
                <a:solidFill>
                  <a:srgbClr val="FFC000"/>
                </a:solidFill>
                <a:ea typeface="Tahoma" pitchFamily="34" charset="0"/>
                <a:cs typeface="Tahoma" pitchFamily="34" charset="0"/>
              </a:rPr>
              <a:t> </a:t>
            </a:r>
            <a:r>
              <a:rPr lang="en-US" sz="2400" b="1" dirty="0">
                <a:solidFill>
                  <a:prstClr val="black"/>
                </a:solidFill>
                <a:ea typeface="Tahoma" pitchFamily="34" charset="0"/>
                <a:cs typeface="Tahoma" pitchFamily="34" charset="0"/>
              </a:rPr>
              <a:t>		</a:t>
            </a:r>
          </a:p>
          <a:p>
            <a:pPr marL="0" indent="0" fontAlgn="base">
              <a:spcBef>
                <a:spcPct val="0"/>
              </a:spcBef>
              <a:spcAft>
                <a:spcPct val="0"/>
              </a:spcAft>
              <a:buNone/>
            </a:pPr>
            <a:r>
              <a:rPr lang="en-US" sz="2400" b="1" dirty="0">
                <a:solidFill>
                  <a:prstClr val="black"/>
                </a:solidFill>
                <a:ea typeface="Tahoma" pitchFamily="34" charset="0"/>
                <a:cs typeface="Tahoma" pitchFamily="34" charset="0"/>
              </a:rPr>
              <a:t>(512) </a:t>
            </a:r>
            <a:r>
              <a:rPr lang="en-US" sz="2400" b="1" dirty="0" smtClean="0">
                <a:solidFill>
                  <a:prstClr val="black"/>
                </a:solidFill>
                <a:ea typeface="Tahoma" pitchFamily="34" charset="0"/>
                <a:cs typeface="Tahoma" pitchFamily="34" charset="0"/>
              </a:rPr>
              <a:t>427-6518</a:t>
            </a:r>
            <a:endParaRPr lang="en-US" sz="2400" b="1" dirty="0">
              <a:solidFill>
                <a:prstClr val="black"/>
              </a:solidFill>
              <a:ea typeface="Tahoma" pitchFamily="34" charset="0"/>
              <a:cs typeface="Tahoma" pitchFamily="34" charset="0"/>
            </a:endParaRPr>
          </a:p>
          <a:p>
            <a:pPr marL="0" indent="0" fontAlgn="base">
              <a:spcBef>
                <a:spcPct val="0"/>
              </a:spcBef>
              <a:spcAft>
                <a:spcPct val="0"/>
              </a:spcAft>
              <a:buNone/>
            </a:pPr>
            <a:endParaRPr lang="en-US" sz="2400" b="1" dirty="0" smtClean="0">
              <a:solidFill>
                <a:prstClr val="black"/>
              </a:solidFill>
              <a:latin typeface="+mj-lt"/>
              <a:ea typeface="Tahoma" pitchFamily="34" charset="0"/>
              <a:cs typeface="Tahoma" pitchFamily="34" charset="0"/>
            </a:endParaRPr>
          </a:p>
        </p:txBody>
      </p:sp>
      <p:pic>
        <p:nvPicPr>
          <p:cNvPr id="9" name="Content Placeholder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14904296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 name="Content Placeholder 3"/>
          <p:cNvSpPr>
            <a:spLocks noGrp="1"/>
          </p:cNvSpPr>
          <p:nvPr>
            <p:ph idx="4294967295"/>
          </p:nvPr>
        </p:nvSpPr>
        <p:spPr>
          <a:xfrm>
            <a:off x="609600" y="347663"/>
            <a:ext cx="7848600" cy="5778500"/>
          </a:xfrm>
        </p:spPr>
        <p:txBody>
          <a:bodyPr>
            <a:normAutofit fontScale="77500" lnSpcReduction="20000"/>
          </a:bodyPr>
          <a:lstStyle/>
          <a:p>
            <a:pPr marL="0" indent="0" algn="ctr">
              <a:buNone/>
            </a:pPr>
            <a:endParaRPr lang="en-US" sz="1700" b="1" i="1" dirty="0" smtClean="0">
              <a:solidFill>
                <a:srgbClr val="C00000"/>
              </a:solidFill>
              <a:latin typeface="+mj-lt"/>
              <a:ea typeface="Tahoma" panose="020B0604030504040204" pitchFamily="34" charset="0"/>
              <a:cs typeface="Tahoma" panose="020B0604030504040204" pitchFamily="34" charset="0"/>
            </a:endParaRPr>
          </a:p>
          <a:p>
            <a:pPr marL="0" indent="0" algn="ctr">
              <a:buNone/>
            </a:pPr>
            <a:r>
              <a:rPr lang="en-US" sz="4100" b="1" i="1" dirty="0" smtClean="0">
                <a:solidFill>
                  <a:srgbClr val="C00000"/>
                </a:solidFill>
                <a:latin typeface="+mj-lt"/>
                <a:ea typeface="Tahoma" panose="020B0604030504040204" pitchFamily="34" charset="0"/>
                <a:cs typeface="Tahoma" panose="020B0604030504040204" pitchFamily="34" charset="0"/>
              </a:rPr>
              <a:t>ACGM  Importance</a:t>
            </a:r>
          </a:p>
          <a:p>
            <a:pPr marL="0" indent="0" algn="ctr">
              <a:buNone/>
            </a:pPr>
            <a:endParaRPr lang="en-US" sz="1000" b="1" i="1" dirty="0" smtClean="0">
              <a:solidFill>
                <a:srgbClr val="C00000"/>
              </a:solidFill>
              <a:latin typeface="+mj-lt"/>
              <a:ea typeface="Tahoma" panose="020B0604030504040204" pitchFamily="34" charset="0"/>
              <a:cs typeface="Tahoma" panose="020B0604030504040204" pitchFamily="34" charset="0"/>
            </a:endParaRPr>
          </a:p>
          <a:p>
            <a:pPr marL="0" indent="0" algn="ctr">
              <a:buNone/>
            </a:pPr>
            <a:endParaRPr lang="en-US" sz="1100" b="1" dirty="0" smtClean="0">
              <a:solidFill>
                <a:srgbClr val="C00000"/>
              </a:solidFill>
              <a:latin typeface="Georgia" panose="02040502050405020303" pitchFamily="18" charset="0"/>
              <a:ea typeface="Tahoma" panose="020B0604030504040204" pitchFamily="34" charset="0"/>
              <a:cs typeface="Tahoma" panose="020B0604030504040204" pitchFamily="34" charset="0"/>
            </a:endParaRPr>
          </a:p>
          <a:p>
            <a:pPr marL="457200" lvl="2" indent="-457200">
              <a:spcBef>
                <a:spcPts val="0"/>
              </a:spcBef>
              <a:buClr>
                <a:srgbClr val="C00000"/>
              </a:buClr>
              <a:buFont typeface="Wingdings" panose="05000000000000000000" pitchFamily="2" charset="2"/>
              <a:buChar char="v"/>
            </a:pPr>
            <a:r>
              <a:rPr lang="en-US" sz="3000" dirty="0" smtClean="0">
                <a:latin typeface="Calibri" panose="020F0502020204030204" pitchFamily="34" charset="0"/>
                <a:ea typeface="Tahoma" pitchFamily="34" charset="0"/>
                <a:cs typeface="Tahoma" pitchFamily="34" charset="0"/>
              </a:rPr>
              <a:t>ACGM courses guaranteed transferable</a:t>
            </a:r>
          </a:p>
          <a:p>
            <a:pPr marL="457200" lvl="2" indent="-457200">
              <a:spcBef>
                <a:spcPts val="0"/>
              </a:spcBef>
              <a:buClr>
                <a:srgbClr val="C00000"/>
              </a:buClr>
              <a:buFont typeface="Wingdings" panose="05000000000000000000" pitchFamily="2" charset="2"/>
              <a:buChar char="v"/>
            </a:pPr>
            <a:endParaRPr lang="en-US" sz="3000" dirty="0" smtClean="0">
              <a:latin typeface="Calibri" panose="020F0502020204030204" pitchFamily="34" charset="0"/>
              <a:ea typeface="Tahoma" pitchFamily="34" charset="0"/>
              <a:cs typeface="Tahoma" pitchFamily="34" charset="0"/>
            </a:endParaRPr>
          </a:p>
          <a:p>
            <a:pPr marL="457200" lvl="2" indent="-457200">
              <a:spcBef>
                <a:spcPts val="0"/>
              </a:spcBef>
              <a:buClr>
                <a:srgbClr val="C00000"/>
              </a:buClr>
              <a:buFont typeface="Wingdings" panose="05000000000000000000" pitchFamily="2" charset="2"/>
              <a:buChar char="v"/>
            </a:pPr>
            <a:r>
              <a:rPr lang="en-US" sz="3000" dirty="0" smtClean="0">
                <a:latin typeface="Calibri" panose="020F0502020204030204" pitchFamily="34" charset="0"/>
                <a:ea typeface="Tahoma" pitchFamily="34" charset="0"/>
                <a:cs typeface="Tahoma" pitchFamily="34" charset="0"/>
              </a:rPr>
              <a:t>Universities’ transfer information in catalog and web sites identifies equivalent ACGM/TCCNS courses</a:t>
            </a:r>
          </a:p>
          <a:p>
            <a:pPr marL="457200" lvl="2" indent="-457200">
              <a:spcBef>
                <a:spcPts val="0"/>
              </a:spcBef>
              <a:buClr>
                <a:srgbClr val="C00000"/>
              </a:buClr>
              <a:buFont typeface="Wingdings" panose="05000000000000000000" pitchFamily="2" charset="2"/>
              <a:buChar char="v"/>
            </a:pPr>
            <a:endParaRPr lang="en-US" sz="3000" dirty="0" smtClean="0">
              <a:latin typeface="Calibri" panose="020F0502020204030204" pitchFamily="34" charset="0"/>
              <a:ea typeface="Tahoma" pitchFamily="34" charset="0"/>
              <a:cs typeface="Tahoma" pitchFamily="34" charset="0"/>
            </a:endParaRPr>
          </a:p>
          <a:p>
            <a:pPr marL="457200" lvl="2" indent="-457200">
              <a:spcBef>
                <a:spcPts val="0"/>
              </a:spcBef>
              <a:buClr>
                <a:srgbClr val="C00000"/>
              </a:buClr>
              <a:buFont typeface="Wingdings" panose="05000000000000000000" pitchFamily="2" charset="2"/>
              <a:buChar char="v"/>
            </a:pPr>
            <a:r>
              <a:rPr lang="en-US" sz="3000" dirty="0" smtClean="0">
                <a:latin typeface="Calibri" panose="020F0502020204030204" pitchFamily="34" charset="0"/>
                <a:ea typeface="Tahoma" pitchFamily="34" charset="0"/>
                <a:cs typeface="Tahoma" pitchFamily="34" charset="0"/>
              </a:rPr>
              <a:t>Universities’ Core Curricula include ACGM/TCCNS courses in each area</a:t>
            </a:r>
          </a:p>
          <a:p>
            <a:pPr marL="457200" lvl="2" indent="-457200">
              <a:spcBef>
                <a:spcPts val="0"/>
              </a:spcBef>
              <a:buClr>
                <a:srgbClr val="C00000"/>
              </a:buClr>
              <a:buFont typeface="Wingdings" panose="05000000000000000000" pitchFamily="2" charset="2"/>
              <a:buChar char="v"/>
            </a:pPr>
            <a:endParaRPr lang="en-US" sz="3000" dirty="0" smtClean="0">
              <a:latin typeface="Calibri" panose="020F0502020204030204" pitchFamily="34" charset="0"/>
              <a:ea typeface="Tahoma" pitchFamily="34" charset="0"/>
              <a:cs typeface="Tahoma" pitchFamily="34" charset="0"/>
            </a:endParaRPr>
          </a:p>
          <a:p>
            <a:pPr marL="457200" lvl="2" indent="-457200">
              <a:spcBef>
                <a:spcPts val="0"/>
              </a:spcBef>
              <a:buClr>
                <a:srgbClr val="C00000"/>
              </a:buClr>
              <a:buFont typeface="Wingdings" panose="05000000000000000000" pitchFamily="2" charset="2"/>
              <a:buChar char="v"/>
            </a:pPr>
            <a:r>
              <a:rPr lang="en-US" sz="3000" dirty="0" smtClean="0">
                <a:latin typeface="Calibri" panose="020F0502020204030204" pitchFamily="34" charset="0"/>
                <a:ea typeface="Tahoma" pitchFamily="34" charset="0"/>
                <a:cs typeface="Tahoma" pitchFamily="34" charset="0"/>
              </a:rPr>
              <a:t>Required reporting of ACGM/TCCNS courses helps identify transfer patterns</a:t>
            </a:r>
          </a:p>
          <a:p>
            <a:pPr marL="457200" lvl="2" indent="-457200">
              <a:spcBef>
                <a:spcPts val="0"/>
              </a:spcBef>
              <a:buClr>
                <a:srgbClr val="C00000"/>
              </a:buClr>
              <a:buFont typeface="Wingdings" panose="05000000000000000000" pitchFamily="2" charset="2"/>
              <a:buChar char="v"/>
            </a:pPr>
            <a:endParaRPr lang="en-US" sz="3000" dirty="0" smtClean="0">
              <a:latin typeface="Calibri" panose="020F0502020204030204" pitchFamily="34" charset="0"/>
              <a:ea typeface="Tahoma" pitchFamily="34" charset="0"/>
              <a:cs typeface="Tahoma" pitchFamily="34" charset="0"/>
            </a:endParaRPr>
          </a:p>
          <a:p>
            <a:pPr marL="457200" lvl="2" indent="-457200">
              <a:spcBef>
                <a:spcPts val="0"/>
              </a:spcBef>
              <a:buClr>
                <a:srgbClr val="C00000"/>
              </a:buClr>
              <a:buFont typeface="Wingdings" panose="05000000000000000000" pitchFamily="2" charset="2"/>
              <a:buChar char="v"/>
            </a:pPr>
            <a:r>
              <a:rPr lang="en-US" sz="3000" dirty="0" smtClean="0">
                <a:latin typeface="Calibri" panose="020F0502020204030204" pitchFamily="34" charset="0"/>
                <a:ea typeface="Tahoma" pitchFamily="34" charset="0"/>
                <a:cs typeface="Tahoma" pitchFamily="34" charset="0"/>
              </a:rPr>
              <a:t>ACGM/TCCNS courses are the building blocks for Field of Study (FOS) curricula, which are guaranteed applicable to bachelor’s degrees</a:t>
            </a:r>
          </a:p>
          <a:p>
            <a:pPr marL="457200" lvl="2" indent="-457200">
              <a:spcBef>
                <a:spcPts val="0"/>
              </a:spcBef>
              <a:buClr>
                <a:srgbClr val="C00000"/>
              </a:buClr>
              <a:buFont typeface="Wingdings" panose="05000000000000000000" pitchFamily="2" charset="2"/>
              <a:buChar char="v"/>
            </a:pPr>
            <a:endParaRPr lang="en-US" sz="3000" dirty="0" smtClean="0">
              <a:latin typeface="Calibri" panose="020F0502020204030204" pitchFamily="34" charset="0"/>
              <a:ea typeface="Tahoma" pitchFamily="34" charset="0"/>
              <a:cs typeface="Tahoma" pitchFamily="34" charset="0"/>
            </a:endParaRPr>
          </a:p>
          <a:p>
            <a:pPr marL="457200" lvl="2" indent="-457200">
              <a:spcBef>
                <a:spcPts val="0"/>
              </a:spcBef>
              <a:buClr>
                <a:srgbClr val="C00000"/>
              </a:buClr>
              <a:buFont typeface="Wingdings" panose="05000000000000000000" pitchFamily="2" charset="2"/>
              <a:buChar char="v"/>
            </a:pPr>
            <a:r>
              <a:rPr lang="en-US" sz="3000" dirty="0" smtClean="0">
                <a:latin typeface="Calibri" panose="020F0502020204030204" pitchFamily="34" charset="0"/>
                <a:ea typeface="Tahoma" pitchFamily="34" charset="0"/>
                <a:cs typeface="Tahoma" pitchFamily="34" charset="0"/>
              </a:rPr>
              <a:t>ACGM Student Learning Outcomes Project aligns community college courses with university courses</a:t>
            </a:r>
            <a:endParaRPr lang="en-US" sz="3000" dirty="0">
              <a:latin typeface="Calibri" panose="020F0502020204030204" pitchFamily="34" charset="0"/>
            </a:endParaRPr>
          </a:p>
        </p:txBody>
      </p:sp>
      <p:sp>
        <p:nvSpPr>
          <p:cNvPr id="8" name="Rectangle 7"/>
          <p:cNvSpPr/>
          <p:nvPr/>
        </p:nvSpPr>
        <p:spPr>
          <a:xfrm>
            <a:off x="0" y="6126164"/>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latin typeface="+mj-lt"/>
                <a:ea typeface="Tahoma" panose="020B0604030504040204" pitchFamily="34" charset="0"/>
                <a:cs typeface="Tahoma" panose="020B0604030504040204" pitchFamily="34" charset="0"/>
              </a:rPr>
              <a:t>3</a:t>
            </a:r>
            <a:endParaRPr lang="en-US" sz="1600" b="1" dirty="0">
              <a:solidFill>
                <a:prstClr val="white"/>
              </a:solidFill>
              <a:latin typeface="+mj-lt"/>
              <a:ea typeface="Tahoma" panose="020B0604030504040204" pitchFamily="34" charset="0"/>
              <a:cs typeface="Tahoma" panose="020B0604030504040204" pitchFamily="34" charset="0"/>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347079535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274638"/>
            <a:ext cx="9144000" cy="792161"/>
          </a:xfrm>
        </p:spPr>
        <p:txBody>
          <a:bodyPr>
            <a:noAutofit/>
          </a:bodyPr>
          <a:lstStyle/>
          <a:p>
            <a:r>
              <a:rPr lang="en-US" b="1" i="1" dirty="0" smtClean="0">
                <a:solidFill>
                  <a:srgbClr val="C00000"/>
                </a:solidFill>
              </a:rPr>
              <a:t>ACGM Change</a:t>
            </a:r>
            <a:endParaRPr lang="en-US" b="1" i="1" dirty="0">
              <a:solidFill>
                <a:srgbClr val="C00000"/>
              </a:solidFill>
            </a:endParaRPr>
          </a:p>
        </p:txBody>
      </p:sp>
      <p:sp>
        <p:nvSpPr>
          <p:cNvPr id="3" name="Content Placeholder 2"/>
          <p:cNvSpPr>
            <a:spLocks noGrp="1"/>
          </p:cNvSpPr>
          <p:nvPr>
            <p:ph idx="4294967295"/>
          </p:nvPr>
        </p:nvSpPr>
        <p:spPr>
          <a:xfrm>
            <a:off x="457200" y="1219200"/>
            <a:ext cx="8229600" cy="4906963"/>
          </a:xfrm>
        </p:spPr>
        <p:txBody>
          <a:bodyPr>
            <a:normAutofit/>
          </a:bodyPr>
          <a:lstStyle/>
          <a:p>
            <a:pPr marL="568325" lvl="2" indent="-568325">
              <a:spcBef>
                <a:spcPts val="0"/>
              </a:spcBef>
              <a:buClr>
                <a:srgbClr val="C00000"/>
              </a:buClr>
              <a:buFont typeface="Wingdings" panose="05000000000000000000" pitchFamily="2" charset="2"/>
              <a:buChar char="v"/>
            </a:pPr>
            <a:r>
              <a:rPr lang="en-US" sz="2400" dirty="0">
                <a:latin typeface="+mj-lt"/>
                <a:ea typeface="Tahoma" pitchFamily="34" charset="0"/>
                <a:cs typeface="Tahoma" pitchFamily="34" charset="0"/>
              </a:rPr>
              <a:t>ACGM Advisory Committee approves additions, deletions, and modifications of courses</a:t>
            </a:r>
          </a:p>
          <a:p>
            <a:pPr marL="0" lvl="2" indent="0">
              <a:spcBef>
                <a:spcPts val="0"/>
              </a:spcBef>
              <a:buClr>
                <a:srgbClr val="C00000"/>
              </a:buClr>
              <a:buNone/>
            </a:pPr>
            <a:endParaRPr lang="en-US" sz="2400" dirty="0">
              <a:latin typeface="+mj-lt"/>
              <a:ea typeface="Tahoma" pitchFamily="34" charset="0"/>
              <a:cs typeface="Tahoma" pitchFamily="34" charset="0"/>
            </a:endParaRPr>
          </a:p>
          <a:p>
            <a:pPr marL="1828800" lvl="2" indent="-571500">
              <a:spcBef>
                <a:spcPts val="0"/>
              </a:spcBef>
              <a:buClr>
                <a:srgbClr val="C00000"/>
              </a:buClr>
              <a:buFont typeface="Wingdings" panose="05000000000000000000" pitchFamily="2" charset="2"/>
              <a:buChar char="Ø"/>
            </a:pPr>
            <a:r>
              <a:rPr lang="en-US" sz="2400" dirty="0">
                <a:latin typeface="+mj-lt"/>
                <a:ea typeface="Tahoma" pitchFamily="34" charset="0"/>
                <a:cs typeface="Tahoma" pitchFamily="34" charset="0"/>
              </a:rPr>
              <a:t>Discipline faculty workgroups of the Learning Outcomes Projects </a:t>
            </a:r>
          </a:p>
          <a:p>
            <a:pPr marL="1828800" lvl="2" indent="-571500">
              <a:spcBef>
                <a:spcPts val="0"/>
              </a:spcBef>
              <a:buClr>
                <a:srgbClr val="C00000"/>
              </a:buClr>
              <a:buFont typeface="Wingdings" panose="05000000000000000000" pitchFamily="2" charset="2"/>
              <a:buChar char="Ø"/>
            </a:pPr>
            <a:r>
              <a:rPr lang="en-US" sz="2400" dirty="0">
                <a:latin typeface="+mj-lt"/>
                <a:ea typeface="Tahoma" pitchFamily="34" charset="0"/>
                <a:cs typeface="Tahoma" pitchFamily="34" charset="0"/>
              </a:rPr>
              <a:t>Institutions</a:t>
            </a:r>
          </a:p>
          <a:p>
            <a:pPr marL="1828800" lvl="2" indent="-571500">
              <a:spcBef>
                <a:spcPts val="0"/>
              </a:spcBef>
              <a:buClr>
                <a:srgbClr val="C00000"/>
              </a:buClr>
              <a:buFont typeface="Wingdings" panose="05000000000000000000" pitchFamily="2" charset="2"/>
              <a:buChar char="Ø"/>
            </a:pPr>
            <a:r>
              <a:rPr lang="en-US" sz="2400" dirty="0">
                <a:latin typeface="+mj-lt"/>
                <a:ea typeface="Tahoma" pitchFamily="34" charset="0"/>
                <a:cs typeface="Tahoma" pitchFamily="34" charset="0"/>
              </a:rPr>
              <a:t>Professional academic organizations</a:t>
            </a:r>
          </a:p>
          <a:p>
            <a:pPr marL="1371600" lvl="2" indent="-571500">
              <a:spcBef>
                <a:spcPts val="0"/>
              </a:spcBef>
              <a:buClr>
                <a:srgbClr val="C00000"/>
              </a:buClr>
              <a:buFont typeface="Wingdings" panose="05000000000000000000" pitchFamily="2" charset="2"/>
              <a:buChar char="Ø"/>
            </a:pPr>
            <a:endParaRPr lang="en-US" sz="2400" dirty="0">
              <a:latin typeface="+mj-lt"/>
              <a:ea typeface="Tahoma" pitchFamily="34" charset="0"/>
              <a:cs typeface="Tahoma" pitchFamily="34" charset="0"/>
            </a:endParaRPr>
          </a:p>
          <a:p>
            <a:pPr marL="568325" lvl="2" indent="-568325">
              <a:spcBef>
                <a:spcPts val="0"/>
              </a:spcBef>
              <a:buClr>
                <a:srgbClr val="C00000"/>
              </a:buClr>
              <a:buFont typeface="Wingdings" panose="05000000000000000000" pitchFamily="2" charset="2"/>
              <a:buChar char="v"/>
            </a:pPr>
            <a:r>
              <a:rPr lang="en-US" sz="2400" dirty="0">
                <a:latin typeface="+mj-lt"/>
                <a:ea typeface="Tahoma" pitchFamily="34" charset="0"/>
                <a:cs typeface="Tahoma" pitchFamily="34" charset="0"/>
              </a:rPr>
              <a:t>ACGM Advisory Committee responds to statewide initiatives (FOS, Tuning, TSI)</a:t>
            </a:r>
          </a:p>
          <a:p>
            <a:pPr marL="568325" lvl="2" indent="-568325">
              <a:spcBef>
                <a:spcPts val="0"/>
              </a:spcBef>
              <a:buClr>
                <a:srgbClr val="C00000"/>
              </a:buClr>
              <a:buFont typeface="Wingdings" panose="05000000000000000000" pitchFamily="2" charset="2"/>
              <a:buChar char="v"/>
            </a:pPr>
            <a:endParaRPr lang="en-US" sz="2400" dirty="0">
              <a:latin typeface="+mj-lt"/>
              <a:ea typeface="Tahoma" pitchFamily="34" charset="0"/>
              <a:cs typeface="Tahoma" pitchFamily="34" charset="0"/>
            </a:endParaRPr>
          </a:p>
          <a:p>
            <a:pPr marL="568325" lvl="2" indent="-568325">
              <a:spcBef>
                <a:spcPts val="0"/>
              </a:spcBef>
              <a:buClr>
                <a:srgbClr val="C00000"/>
              </a:buClr>
              <a:buFont typeface="Wingdings" panose="05000000000000000000" pitchFamily="2" charset="2"/>
              <a:buChar char="v"/>
            </a:pPr>
            <a:r>
              <a:rPr lang="en-US" sz="2400" dirty="0">
                <a:latin typeface="+mj-lt"/>
                <a:ea typeface="Tahoma" pitchFamily="34" charset="0"/>
                <a:cs typeface="Tahoma" pitchFamily="34" charset="0"/>
              </a:rPr>
              <a:t>ACGM Advisory Committee identifies courses as underutilized and/or obsolete</a:t>
            </a:r>
          </a:p>
        </p:txBody>
      </p:sp>
      <p:sp>
        <p:nvSpPr>
          <p:cNvPr id="8" name="Rectangle 7"/>
          <p:cNvSpPr/>
          <p:nvPr/>
        </p:nvSpPr>
        <p:spPr>
          <a:xfrm>
            <a:off x="0" y="6138039"/>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4</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200329747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427039"/>
            <a:ext cx="9144000" cy="1020761"/>
          </a:xfrm>
        </p:spPr>
        <p:txBody>
          <a:bodyPr>
            <a:noAutofit/>
          </a:bodyPr>
          <a:lstStyle/>
          <a:p>
            <a:r>
              <a:rPr lang="en-US" b="1" i="1" dirty="0">
                <a:solidFill>
                  <a:srgbClr val="C00000"/>
                </a:solidFill>
              </a:rPr>
              <a:t>ACGM Advisory Committee</a:t>
            </a:r>
            <a:br>
              <a:rPr lang="en-US" b="1" i="1" dirty="0">
                <a:solidFill>
                  <a:srgbClr val="C00000"/>
                </a:solidFill>
              </a:rPr>
            </a:br>
            <a:r>
              <a:rPr lang="en-US" b="1" i="1" dirty="0">
                <a:solidFill>
                  <a:srgbClr val="C00000"/>
                </a:solidFill>
              </a:rPr>
              <a:t>Membership</a:t>
            </a:r>
            <a:endParaRPr lang="en-US" i="1" dirty="0">
              <a:solidFill>
                <a:srgbClr val="C00000"/>
              </a:solidFill>
            </a:endParaRPr>
          </a:p>
        </p:txBody>
      </p:sp>
      <p:sp>
        <p:nvSpPr>
          <p:cNvPr id="3" name="Content Placeholder 2"/>
          <p:cNvSpPr>
            <a:spLocks noGrp="1"/>
          </p:cNvSpPr>
          <p:nvPr>
            <p:ph idx="4294967295"/>
          </p:nvPr>
        </p:nvSpPr>
        <p:spPr>
          <a:xfrm>
            <a:off x="0" y="1597025"/>
            <a:ext cx="8382000" cy="4525963"/>
          </a:xfrm>
        </p:spPr>
        <p:txBody>
          <a:bodyPr/>
          <a:lstStyle/>
          <a:p>
            <a:pPr marL="914400" indent="-457200">
              <a:lnSpc>
                <a:spcPts val="2500"/>
              </a:lnSpc>
              <a:buClr>
                <a:srgbClr val="C00000"/>
              </a:buClr>
              <a:buFont typeface="Wingdings" panose="05000000000000000000" pitchFamily="2" charset="2"/>
              <a:buChar char="v"/>
            </a:pPr>
            <a:r>
              <a:rPr lang="en-US" dirty="0">
                <a:solidFill>
                  <a:prstClr val="black"/>
                </a:solidFill>
                <a:latin typeface="+mj-lt"/>
                <a:ea typeface="Tahoma" pitchFamily="34" charset="0"/>
                <a:cs typeface="Tahoma" pitchFamily="34" charset="0"/>
              </a:rPr>
              <a:t>18 Voting Members approved by the Board</a:t>
            </a:r>
          </a:p>
          <a:p>
            <a:pPr marL="1492250">
              <a:lnSpc>
                <a:spcPts val="2500"/>
              </a:lnSpc>
              <a:buClr>
                <a:srgbClr val="C00000"/>
              </a:buClr>
              <a:buFont typeface="Wingdings" panose="05000000000000000000" pitchFamily="2" charset="2"/>
              <a:buChar char="Ø"/>
            </a:pPr>
            <a:r>
              <a:rPr lang="en-US" dirty="0">
                <a:solidFill>
                  <a:prstClr val="black"/>
                </a:solidFill>
                <a:latin typeface="+mj-lt"/>
                <a:ea typeface="Tahoma" pitchFamily="34" charset="0"/>
                <a:cs typeface="Tahoma" pitchFamily="34" charset="0"/>
              </a:rPr>
              <a:t>Appointments for a 3-year term</a:t>
            </a:r>
          </a:p>
          <a:p>
            <a:pPr marL="1492250">
              <a:lnSpc>
                <a:spcPts val="2500"/>
              </a:lnSpc>
              <a:buClr>
                <a:srgbClr val="C00000"/>
              </a:buClr>
              <a:buFont typeface="Wingdings" panose="05000000000000000000" pitchFamily="2" charset="2"/>
              <a:buChar char="Ø"/>
            </a:pPr>
            <a:r>
              <a:rPr lang="en-US" dirty="0">
                <a:solidFill>
                  <a:prstClr val="black"/>
                </a:solidFill>
                <a:latin typeface="+mj-lt"/>
                <a:ea typeface="Tahoma" pitchFamily="34" charset="0"/>
                <a:cs typeface="Tahoma" pitchFamily="34" charset="0"/>
              </a:rPr>
              <a:t>1/3 of membership rotates every year </a:t>
            </a:r>
          </a:p>
          <a:p>
            <a:pPr marL="1606550" indent="-457200">
              <a:lnSpc>
                <a:spcPts val="2500"/>
              </a:lnSpc>
              <a:buClr>
                <a:srgbClr val="C00000"/>
              </a:buClr>
              <a:buFont typeface="Wingdings" panose="05000000000000000000" pitchFamily="2" charset="2"/>
              <a:buChar char="Ø"/>
            </a:pPr>
            <a:r>
              <a:rPr lang="en-US" dirty="0">
                <a:solidFill>
                  <a:prstClr val="black"/>
                </a:solidFill>
                <a:latin typeface="+mj-lt"/>
                <a:ea typeface="Tahoma" pitchFamily="34" charset="0"/>
                <a:cs typeface="Tahoma" pitchFamily="34" charset="0"/>
              </a:rPr>
              <a:t>9 Universities</a:t>
            </a:r>
          </a:p>
          <a:p>
            <a:pPr marL="1606550" indent="-457200">
              <a:lnSpc>
                <a:spcPts val="2500"/>
              </a:lnSpc>
              <a:buClr>
                <a:srgbClr val="C00000"/>
              </a:buClr>
              <a:buFont typeface="Wingdings" panose="05000000000000000000" pitchFamily="2" charset="2"/>
              <a:buChar char="Ø"/>
            </a:pPr>
            <a:r>
              <a:rPr lang="en-US" dirty="0">
                <a:solidFill>
                  <a:prstClr val="black"/>
                </a:solidFill>
                <a:latin typeface="+mj-lt"/>
                <a:ea typeface="Tahoma" pitchFamily="34" charset="0"/>
                <a:cs typeface="Tahoma" pitchFamily="34" charset="0"/>
              </a:rPr>
              <a:t>9 Community Colleges</a:t>
            </a:r>
          </a:p>
          <a:p>
            <a:pPr marL="969963" indent="-512763">
              <a:lnSpc>
                <a:spcPct val="150000"/>
              </a:lnSpc>
              <a:buClr>
                <a:srgbClr val="C00000"/>
              </a:buClr>
              <a:buFont typeface="Wingdings" panose="05000000000000000000" pitchFamily="2" charset="2"/>
              <a:buChar char="v"/>
            </a:pPr>
            <a:r>
              <a:rPr lang="en-US" dirty="0">
                <a:solidFill>
                  <a:prstClr val="black"/>
                </a:solidFill>
                <a:latin typeface="+mj-lt"/>
                <a:ea typeface="Tahoma" pitchFamily="34" charset="0"/>
                <a:cs typeface="Tahoma" pitchFamily="34" charset="0"/>
              </a:rPr>
              <a:t>1 Ex Officio (TCCNS)</a:t>
            </a:r>
          </a:p>
          <a:p>
            <a:pPr marL="969963" indent="-512763">
              <a:lnSpc>
                <a:spcPts val="3000"/>
              </a:lnSpc>
              <a:buClr>
                <a:srgbClr val="C00000"/>
              </a:buClr>
              <a:buFont typeface="Wingdings" panose="05000000000000000000" pitchFamily="2" charset="2"/>
              <a:buChar char="v"/>
            </a:pPr>
            <a:r>
              <a:rPr lang="en-US" dirty="0">
                <a:solidFill>
                  <a:prstClr val="black"/>
                </a:solidFill>
                <a:latin typeface="+mj-lt"/>
                <a:ea typeface="Tahoma" pitchFamily="34" charset="0"/>
                <a:cs typeface="Tahoma" pitchFamily="34" charset="0"/>
              </a:rPr>
              <a:t>Members are from Enrollment Management, Transfer Articulation, Institutional Research, Advising, Assessment, Academic Deans, Academic VP, Department Heads, Faculty</a:t>
            </a:r>
          </a:p>
          <a:p>
            <a:endParaRPr lang="en-US" dirty="0"/>
          </a:p>
        </p:txBody>
      </p:sp>
      <p:sp>
        <p:nvSpPr>
          <p:cNvPr id="8" name="Rectangle 7"/>
          <p:cNvSpPr/>
          <p:nvPr/>
        </p:nvSpPr>
        <p:spPr>
          <a:xfrm>
            <a:off x="0" y="6138038"/>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5</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99501740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274638"/>
            <a:ext cx="8229600" cy="944562"/>
          </a:xfrm>
        </p:spPr>
        <p:txBody>
          <a:bodyPr>
            <a:normAutofit/>
          </a:bodyPr>
          <a:lstStyle/>
          <a:p>
            <a:r>
              <a:rPr lang="en-US" b="1" i="1" dirty="0" smtClean="0">
                <a:solidFill>
                  <a:srgbClr val="C00000"/>
                </a:solidFill>
              </a:rPr>
              <a:t>ACGM Learning Outcomes Project</a:t>
            </a:r>
            <a:endParaRPr lang="en-US" b="1" i="1" dirty="0">
              <a:solidFill>
                <a:srgbClr val="C00000"/>
              </a:solidFill>
            </a:endParaRPr>
          </a:p>
        </p:txBody>
      </p:sp>
      <p:sp>
        <p:nvSpPr>
          <p:cNvPr id="3" name="Content Placeholder 2"/>
          <p:cNvSpPr>
            <a:spLocks noGrp="1"/>
          </p:cNvSpPr>
          <p:nvPr>
            <p:ph idx="4294967295"/>
          </p:nvPr>
        </p:nvSpPr>
        <p:spPr>
          <a:xfrm>
            <a:off x="457200" y="1066800"/>
            <a:ext cx="8153400" cy="5059363"/>
          </a:xfrm>
        </p:spPr>
        <p:txBody>
          <a:bodyPr>
            <a:normAutofit fontScale="25000" lnSpcReduction="20000"/>
          </a:bodyPr>
          <a:lstStyle/>
          <a:p>
            <a:pPr lvl="0" eaLnBrk="0" fontAlgn="base" hangingPunct="0">
              <a:spcAft>
                <a:spcPts val="450"/>
              </a:spcAft>
              <a:buClr>
                <a:srgbClr val="C00000"/>
              </a:buClr>
              <a:buFont typeface="Wingdings" pitchFamily="2" charset="2"/>
              <a:buChar char="Ø"/>
            </a:pPr>
            <a:endParaRPr lang="en-US" sz="3200" dirty="0" smtClean="0">
              <a:solidFill>
                <a:prstClr val="black"/>
              </a:solidFill>
              <a:latin typeface="+mj-lt"/>
              <a:ea typeface="Tahoma" panose="020B0604030504040204" pitchFamily="34" charset="0"/>
              <a:cs typeface="Tahoma" panose="020B0604030504040204" pitchFamily="34" charset="0"/>
            </a:endParaRPr>
          </a:p>
          <a:p>
            <a:pPr lvl="0" eaLnBrk="0" fontAlgn="base" hangingPunct="0">
              <a:spcAft>
                <a:spcPts val="1200"/>
              </a:spcAft>
              <a:buClr>
                <a:srgbClr val="C00000"/>
              </a:buClr>
              <a:buFont typeface="Wingdings" panose="05000000000000000000" pitchFamily="2" charset="2"/>
              <a:buChar char="v"/>
            </a:pPr>
            <a:r>
              <a:rPr lang="en-US" sz="9600" dirty="0" smtClean="0">
                <a:solidFill>
                  <a:prstClr val="black"/>
                </a:solidFill>
                <a:latin typeface="+mj-lt"/>
                <a:ea typeface="Tahoma" panose="020B0604030504040204" pitchFamily="34" charset="0"/>
                <a:cs typeface="Tahoma" panose="020B0604030504040204" pitchFamily="34" charset="0"/>
              </a:rPr>
              <a:t>2010 - First </a:t>
            </a:r>
            <a:r>
              <a:rPr lang="en-US" sz="9600" dirty="0">
                <a:solidFill>
                  <a:prstClr val="black"/>
                </a:solidFill>
                <a:latin typeface="+mj-lt"/>
                <a:ea typeface="Tahoma" panose="020B0604030504040204" pitchFamily="34" charset="0"/>
                <a:cs typeface="Tahoma" panose="020B0604030504040204" pitchFamily="34" charset="0"/>
              </a:rPr>
              <a:t>learning outcomes </a:t>
            </a:r>
            <a:r>
              <a:rPr lang="en-US" sz="9600" dirty="0" smtClean="0">
                <a:solidFill>
                  <a:prstClr val="black"/>
                </a:solidFill>
                <a:latin typeface="+mj-lt"/>
                <a:ea typeface="Tahoma" panose="020B0604030504040204" pitchFamily="34" charset="0"/>
                <a:cs typeface="Tahoma" panose="020B0604030504040204" pitchFamily="34" charset="0"/>
              </a:rPr>
              <a:t>were added to ENGR </a:t>
            </a:r>
            <a:r>
              <a:rPr lang="en-US" sz="9600" dirty="0">
                <a:solidFill>
                  <a:prstClr val="black"/>
                </a:solidFill>
                <a:latin typeface="+mj-lt"/>
                <a:ea typeface="Tahoma" panose="020B0604030504040204" pitchFamily="34" charset="0"/>
                <a:cs typeface="Tahoma" panose="020B0604030504040204" pitchFamily="34" charset="0"/>
              </a:rPr>
              <a:t>(Engineering) </a:t>
            </a:r>
            <a:r>
              <a:rPr lang="en-US" sz="9600" dirty="0" smtClean="0">
                <a:solidFill>
                  <a:prstClr val="black"/>
                </a:solidFill>
                <a:latin typeface="+mj-lt"/>
                <a:ea typeface="Tahoma" panose="020B0604030504040204" pitchFamily="34" charset="0"/>
                <a:cs typeface="Tahoma" panose="020B0604030504040204" pitchFamily="34" charset="0"/>
              </a:rPr>
              <a:t>courses as </a:t>
            </a:r>
            <a:r>
              <a:rPr lang="en-US" sz="9600" dirty="0">
                <a:solidFill>
                  <a:prstClr val="black"/>
                </a:solidFill>
                <a:latin typeface="+mj-lt"/>
                <a:ea typeface="Tahoma" panose="020B0604030504040204" pitchFamily="34" charset="0"/>
                <a:cs typeface="Tahoma" panose="020B0604030504040204" pitchFamily="34" charset="0"/>
              </a:rPr>
              <a:t>part of Texas Tuning Project </a:t>
            </a:r>
            <a:endParaRPr lang="en-US" sz="9600" dirty="0" smtClean="0">
              <a:solidFill>
                <a:prstClr val="black"/>
              </a:solidFill>
              <a:latin typeface="+mj-lt"/>
              <a:ea typeface="Tahoma" panose="020B0604030504040204" pitchFamily="34" charset="0"/>
              <a:cs typeface="Tahoma" panose="020B0604030504040204" pitchFamily="34" charset="0"/>
            </a:endParaRPr>
          </a:p>
          <a:p>
            <a:pPr lvl="0" eaLnBrk="0" fontAlgn="base" hangingPunct="0">
              <a:spcAft>
                <a:spcPts val="1200"/>
              </a:spcAft>
              <a:buClr>
                <a:srgbClr val="C00000"/>
              </a:buClr>
              <a:buFont typeface="Wingdings" panose="05000000000000000000" pitchFamily="2" charset="2"/>
              <a:buChar char="v"/>
            </a:pPr>
            <a:r>
              <a:rPr lang="en-US" sz="9600" dirty="0" smtClean="0">
                <a:solidFill>
                  <a:prstClr val="black"/>
                </a:solidFill>
                <a:latin typeface="+mj-lt"/>
                <a:ea typeface="Tahoma" panose="020B0604030504040204" pitchFamily="34" charset="0"/>
                <a:cs typeface="Tahoma" panose="020B0604030504040204" pitchFamily="34" charset="0"/>
              </a:rPr>
              <a:t>2011 - ACGM </a:t>
            </a:r>
            <a:r>
              <a:rPr lang="en-US" sz="9600" dirty="0">
                <a:solidFill>
                  <a:prstClr val="black"/>
                </a:solidFill>
                <a:latin typeface="+mj-lt"/>
                <a:ea typeface="Tahoma" panose="020B0604030504040204" pitchFamily="34" charset="0"/>
                <a:cs typeface="Tahoma" panose="020B0604030504040204" pitchFamily="34" charset="0"/>
              </a:rPr>
              <a:t>Learning Outcomes Project </a:t>
            </a:r>
            <a:r>
              <a:rPr lang="en-US" sz="9600" dirty="0" smtClean="0">
                <a:solidFill>
                  <a:prstClr val="black"/>
                </a:solidFill>
                <a:latin typeface="+mj-lt"/>
                <a:ea typeface="Tahoma" panose="020B0604030504040204" pitchFamily="34" charset="0"/>
                <a:cs typeface="Tahoma" panose="020B0604030504040204" pitchFamily="34" charset="0"/>
              </a:rPr>
              <a:t>began </a:t>
            </a:r>
            <a:r>
              <a:rPr lang="en-US" sz="9600" dirty="0">
                <a:solidFill>
                  <a:prstClr val="black"/>
                </a:solidFill>
                <a:latin typeface="+mj-lt"/>
                <a:ea typeface="Tahoma" panose="020B0604030504040204" pitchFamily="34" charset="0"/>
                <a:cs typeface="Tahoma" panose="020B0604030504040204" pitchFamily="34" charset="0"/>
              </a:rPr>
              <a:t>with </a:t>
            </a:r>
            <a:r>
              <a:rPr lang="en-US" sz="9600" dirty="0" smtClean="0">
                <a:solidFill>
                  <a:prstClr val="black"/>
                </a:solidFill>
                <a:latin typeface="+mj-lt"/>
                <a:ea typeface="Tahoma" panose="020B0604030504040204" pitchFamily="34" charset="0"/>
                <a:cs typeface="Tahoma" panose="020B0604030504040204" pitchFamily="34" charset="0"/>
              </a:rPr>
              <a:t>courses </a:t>
            </a:r>
            <a:r>
              <a:rPr lang="en-US" sz="9600" dirty="0">
                <a:solidFill>
                  <a:prstClr val="black"/>
                </a:solidFill>
                <a:latin typeface="+mj-lt"/>
                <a:ea typeface="Tahoma" panose="020B0604030504040204" pitchFamily="34" charset="0"/>
                <a:cs typeface="Tahoma" panose="020B0604030504040204" pitchFamily="34" charset="0"/>
              </a:rPr>
              <a:t>in disciplines of HIST, ENGL, GOVT, MATH, ECON </a:t>
            </a:r>
          </a:p>
          <a:p>
            <a:pPr eaLnBrk="0" fontAlgn="base" hangingPunct="0">
              <a:spcAft>
                <a:spcPts val="1200"/>
              </a:spcAft>
              <a:buClr>
                <a:srgbClr val="C00000"/>
              </a:buClr>
              <a:buFont typeface="Wingdings" panose="05000000000000000000" pitchFamily="2" charset="2"/>
              <a:buChar char="v"/>
            </a:pPr>
            <a:r>
              <a:rPr lang="en-US" sz="9600" dirty="0">
                <a:solidFill>
                  <a:prstClr val="black"/>
                </a:solidFill>
                <a:latin typeface="+mj-lt"/>
                <a:ea typeface="Tahoma" panose="020B0604030504040204" pitchFamily="34" charset="0"/>
                <a:cs typeface="Tahoma" panose="020B0604030504040204" pitchFamily="34" charset="0"/>
              </a:rPr>
              <a:t>Participants- </a:t>
            </a:r>
            <a:r>
              <a:rPr lang="en-US" sz="9600" dirty="0" smtClean="0">
                <a:solidFill>
                  <a:prstClr val="black"/>
                </a:solidFill>
                <a:latin typeface="+mj-lt"/>
                <a:ea typeface="Tahoma" panose="020B0604030504040204" pitchFamily="34" charset="0"/>
                <a:cs typeface="Tahoma" panose="020B0604030504040204" pitchFamily="34" charset="0"/>
              </a:rPr>
              <a:t>discipline specific </a:t>
            </a:r>
            <a:r>
              <a:rPr lang="en-US" sz="9600" dirty="0">
                <a:solidFill>
                  <a:prstClr val="black"/>
                </a:solidFill>
                <a:latin typeface="+mj-lt"/>
                <a:ea typeface="Tahoma" panose="020B0604030504040204" pitchFamily="34" charset="0"/>
                <a:cs typeface="Tahoma" panose="020B0604030504040204" pitchFamily="34" charset="0"/>
              </a:rPr>
              <a:t>faculty from universities and community </a:t>
            </a:r>
            <a:r>
              <a:rPr lang="en-US" sz="9600" dirty="0" smtClean="0">
                <a:solidFill>
                  <a:prstClr val="black"/>
                </a:solidFill>
                <a:latin typeface="+mj-lt"/>
                <a:ea typeface="Tahoma" panose="020B0604030504040204" pitchFamily="34" charset="0"/>
                <a:cs typeface="Tahoma" panose="020B0604030504040204" pitchFamily="34" charset="0"/>
              </a:rPr>
              <a:t>colleges</a:t>
            </a:r>
          </a:p>
          <a:p>
            <a:pPr eaLnBrk="0" fontAlgn="base" hangingPunct="0">
              <a:spcAft>
                <a:spcPts val="1200"/>
              </a:spcAft>
              <a:buClr>
                <a:srgbClr val="C00000"/>
              </a:buClr>
              <a:buFont typeface="Wingdings" panose="05000000000000000000" pitchFamily="2" charset="2"/>
              <a:buChar char="v"/>
            </a:pPr>
            <a:r>
              <a:rPr lang="en-US" sz="9600" dirty="0" smtClean="0">
                <a:solidFill>
                  <a:prstClr val="black"/>
                </a:solidFill>
                <a:latin typeface="+mj-lt"/>
                <a:ea typeface="Tahoma" panose="020B0604030504040204" pitchFamily="34" charset="0"/>
                <a:cs typeface="Tahoma" panose="020B0604030504040204" pitchFamily="34" charset="0"/>
              </a:rPr>
              <a:t>Field of Study and the Learning Outcomes Project</a:t>
            </a:r>
            <a:endParaRPr lang="en-US" sz="9600" dirty="0">
              <a:solidFill>
                <a:prstClr val="black"/>
              </a:solidFill>
              <a:latin typeface="+mj-lt"/>
              <a:ea typeface="Tahoma" panose="020B0604030504040204" pitchFamily="34" charset="0"/>
              <a:cs typeface="Tahoma" panose="020B0604030504040204" pitchFamily="34" charset="0"/>
            </a:endParaRPr>
          </a:p>
          <a:p>
            <a:pPr lvl="0" eaLnBrk="0" fontAlgn="base" hangingPunct="0">
              <a:spcAft>
                <a:spcPts val="1200"/>
              </a:spcAft>
              <a:buClr>
                <a:srgbClr val="C00000"/>
              </a:buClr>
              <a:buFont typeface="Wingdings" panose="05000000000000000000" pitchFamily="2" charset="2"/>
              <a:buChar char="v"/>
            </a:pPr>
            <a:r>
              <a:rPr lang="en-US" sz="9600" dirty="0" smtClean="0">
                <a:solidFill>
                  <a:prstClr val="black"/>
                </a:solidFill>
                <a:latin typeface="+mj-lt"/>
                <a:ea typeface="Tahoma" panose="020B0604030504040204" pitchFamily="34" charset="0"/>
                <a:cs typeface="Tahoma" panose="020B0604030504040204" pitchFamily="34" charset="0"/>
              </a:rPr>
              <a:t>Benefits</a:t>
            </a:r>
            <a:endParaRPr lang="en-US" sz="9600" dirty="0">
              <a:solidFill>
                <a:prstClr val="black"/>
              </a:solidFill>
              <a:latin typeface="+mj-lt"/>
              <a:ea typeface="Tahoma" panose="020B0604030504040204" pitchFamily="34" charset="0"/>
              <a:cs typeface="Tahoma" panose="020B0604030504040204" pitchFamily="34" charset="0"/>
            </a:endParaRPr>
          </a:p>
          <a:p>
            <a:pPr marL="1280160" lvl="0" indent="-463550" eaLnBrk="0" fontAlgn="base" hangingPunct="0">
              <a:spcBef>
                <a:spcPts val="50"/>
              </a:spcBef>
              <a:spcAft>
                <a:spcPct val="0"/>
              </a:spcAft>
              <a:buClr>
                <a:srgbClr val="C00000"/>
              </a:buClr>
              <a:buFont typeface="Wingdings" panose="05000000000000000000" pitchFamily="2" charset="2"/>
              <a:buChar char="Ø"/>
            </a:pPr>
            <a:r>
              <a:rPr lang="en-US" sz="9600" dirty="0" smtClean="0">
                <a:solidFill>
                  <a:prstClr val="black"/>
                </a:solidFill>
                <a:latin typeface="+mj-lt"/>
                <a:ea typeface="Tahoma" panose="020B0604030504040204" pitchFamily="34" charset="0"/>
                <a:cs typeface="Tahoma" panose="020B0604030504040204" pitchFamily="34" charset="0"/>
              </a:rPr>
              <a:t> </a:t>
            </a:r>
            <a:r>
              <a:rPr lang="en-US" sz="9600" dirty="0">
                <a:solidFill>
                  <a:prstClr val="black"/>
                </a:solidFill>
                <a:latin typeface="+mj-lt"/>
                <a:ea typeface="Tahoma" panose="020B0604030504040204" pitchFamily="34" charset="0"/>
                <a:cs typeface="Tahoma" panose="020B0604030504040204" pitchFamily="34" charset="0"/>
              </a:rPr>
              <a:t>Students: Preparation</a:t>
            </a:r>
          </a:p>
          <a:p>
            <a:pPr marL="1280160" lvl="0" indent="-463550" eaLnBrk="0" fontAlgn="base" hangingPunct="0">
              <a:spcBef>
                <a:spcPts val="50"/>
              </a:spcBef>
              <a:spcAft>
                <a:spcPct val="0"/>
              </a:spcAft>
              <a:buClr>
                <a:srgbClr val="C00000"/>
              </a:buClr>
              <a:buFont typeface="Wingdings" panose="05000000000000000000" pitchFamily="2" charset="2"/>
              <a:buChar char="Ø"/>
            </a:pPr>
            <a:r>
              <a:rPr lang="en-US" sz="9600" dirty="0" smtClean="0">
                <a:solidFill>
                  <a:prstClr val="black"/>
                </a:solidFill>
                <a:latin typeface="+mj-lt"/>
                <a:ea typeface="Tahoma" panose="020B0604030504040204" pitchFamily="34" charset="0"/>
                <a:cs typeface="Tahoma" panose="020B0604030504040204" pitchFamily="34" charset="0"/>
              </a:rPr>
              <a:t> </a:t>
            </a:r>
            <a:r>
              <a:rPr lang="en-US" sz="9600" dirty="0">
                <a:solidFill>
                  <a:prstClr val="black"/>
                </a:solidFill>
                <a:latin typeface="+mj-lt"/>
                <a:ea typeface="Tahoma" panose="020B0604030504040204" pitchFamily="34" charset="0"/>
                <a:cs typeface="Tahoma" panose="020B0604030504040204" pitchFamily="34" charset="0"/>
              </a:rPr>
              <a:t>Faculty: Clarification</a:t>
            </a:r>
          </a:p>
          <a:p>
            <a:pPr marL="1280160" lvl="0" indent="-463550" eaLnBrk="0" fontAlgn="base" hangingPunct="0">
              <a:spcBef>
                <a:spcPts val="50"/>
              </a:spcBef>
              <a:spcAft>
                <a:spcPct val="0"/>
              </a:spcAft>
              <a:buClr>
                <a:srgbClr val="C00000"/>
              </a:buClr>
              <a:buFont typeface="Wingdings" panose="05000000000000000000" pitchFamily="2" charset="2"/>
              <a:buChar char="Ø"/>
            </a:pPr>
            <a:r>
              <a:rPr lang="en-US" sz="9600" dirty="0" smtClean="0">
                <a:solidFill>
                  <a:prstClr val="black"/>
                </a:solidFill>
                <a:latin typeface="+mj-lt"/>
                <a:ea typeface="Tahoma" panose="020B0604030504040204" pitchFamily="34" charset="0"/>
                <a:cs typeface="Tahoma" panose="020B0604030504040204" pitchFamily="34" charset="0"/>
              </a:rPr>
              <a:t> </a:t>
            </a:r>
            <a:r>
              <a:rPr lang="en-US" sz="9600" dirty="0">
                <a:solidFill>
                  <a:prstClr val="black"/>
                </a:solidFill>
                <a:latin typeface="+mj-lt"/>
                <a:ea typeface="Tahoma" panose="020B0604030504040204" pitchFamily="34" charset="0"/>
                <a:cs typeface="Tahoma" panose="020B0604030504040204" pitchFamily="34" charset="0"/>
              </a:rPr>
              <a:t>Institutions: Creditability</a:t>
            </a:r>
          </a:p>
          <a:p>
            <a:pPr marL="1280160" lvl="0" indent="-463550" eaLnBrk="0" fontAlgn="base" hangingPunct="0">
              <a:spcBef>
                <a:spcPts val="50"/>
              </a:spcBef>
              <a:spcAft>
                <a:spcPct val="0"/>
              </a:spcAft>
              <a:buClr>
                <a:srgbClr val="C00000"/>
              </a:buClr>
              <a:buFont typeface="Wingdings" panose="05000000000000000000" pitchFamily="2" charset="2"/>
              <a:buChar char="Ø"/>
            </a:pPr>
            <a:r>
              <a:rPr lang="en-US" sz="9600" dirty="0" smtClean="0">
                <a:solidFill>
                  <a:prstClr val="black"/>
                </a:solidFill>
                <a:latin typeface="+mj-lt"/>
                <a:ea typeface="Tahoma" panose="020B0604030504040204" pitchFamily="34" charset="0"/>
                <a:cs typeface="Tahoma" panose="020B0604030504040204" pitchFamily="34" charset="0"/>
              </a:rPr>
              <a:t> </a:t>
            </a:r>
            <a:r>
              <a:rPr lang="en-US" sz="9600" dirty="0">
                <a:solidFill>
                  <a:prstClr val="black"/>
                </a:solidFill>
                <a:latin typeface="+mj-lt"/>
                <a:ea typeface="Tahoma" panose="020B0604030504040204" pitchFamily="34" charset="0"/>
                <a:cs typeface="Tahoma" panose="020B0604030504040204" pitchFamily="34" charset="0"/>
              </a:rPr>
              <a:t>State: Efficiency</a:t>
            </a:r>
          </a:p>
          <a:p>
            <a:pPr marL="1033463" lvl="0" eaLnBrk="0" fontAlgn="base" hangingPunct="0">
              <a:spcAft>
                <a:spcPct val="0"/>
              </a:spcAft>
              <a:buClr>
                <a:srgbClr val="C00000"/>
              </a:buClr>
            </a:pPr>
            <a:endParaRPr lang="en-US" sz="9600" dirty="0">
              <a:solidFill>
                <a:prstClr val="black"/>
              </a:solidFill>
              <a:latin typeface="+mj-lt"/>
              <a:ea typeface="Tahoma" panose="020B0604030504040204" pitchFamily="34" charset="0"/>
              <a:cs typeface="Tahoma" panose="020B0604030504040204" pitchFamily="34" charset="0"/>
            </a:endParaRPr>
          </a:p>
          <a:p>
            <a:endParaRPr lang="en-US" dirty="0"/>
          </a:p>
        </p:txBody>
      </p:sp>
      <p:sp>
        <p:nvSpPr>
          <p:cNvPr id="8" name="Rectangle 7"/>
          <p:cNvSpPr/>
          <p:nvPr/>
        </p:nvSpPr>
        <p:spPr>
          <a:xfrm>
            <a:off x="0" y="6138039"/>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6</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350250298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22033"/>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274638"/>
            <a:ext cx="8229600" cy="944562"/>
          </a:xfrm>
        </p:spPr>
        <p:txBody>
          <a:bodyPr/>
          <a:lstStyle/>
          <a:p>
            <a:r>
              <a:rPr lang="en-US" b="1" i="1" dirty="0" smtClean="0">
                <a:solidFill>
                  <a:srgbClr val="C00000"/>
                </a:solidFill>
              </a:rPr>
              <a:t>History Courses in the ACGM</a:t>
            </a:r>
            <a:endParaRPr lang="en-US" b="1" i="1" dirty="0">
              <a:solidFill>
                <a:srgbClr val="C00000"/>
              </a:solidFill>
            </a:endParaRPr>
          </a:p>
        </p:txBody>
      </p:sp>
      <p:sp>
        <p:nvSpPr>
          <p:cNvPr id="3" name="Content Placeholder 2"/>
          <p:cNvSpPr>
            <a:spLocks noGrp="1"/>
          </p:cNvSpPr>
          <p:nvPr>
            <p:ph idx="4294967295"/>
          </p:nvPr>
        </p:nvSpPr>
        <p:spPr>
          <a:xfrm>
            <a:off x="457200" y="1600200"/>
            <a:ext cx="8229600" cy="4525963"/>
          </a:xfrm>
        </p:spPr>
        <p:txBody>
          <a:bodyPr>
            <a:normAutofit fontScale="92500"/>
          </a:bodyPr>
          <a:lstStyle/>
          <a:p>
            <a:pPr>
              <a:spcAft>
                <a:spcPts val="1200"/>
              </a:spcAft>
              <a:buClr>
                <a:srgbClr val="C00000"/>
              </a:buClr>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HIST 1301 &amp; 1302 United States History I &amp; II w/LO</a:t>
            </a:r>
          </a:p>
          <a:p>
            <a:pPr>
              <a:spcAft>
                <a:spcPts val="1200"/>
              </a:spcAft>
              <a:buClr>
                <a:srgbClr val="C00000"/>
              </a:buClr>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HIST 2301 Texas History w/LO</a:t>
            </a:r>
          </a:p>
          <a:p>
            <a:pPr>
              <a:spcAft>
                <a:spcPts val="1200"/>
              </a:spcAft>
              <a:buClr>
                <a:srgbClr val="C00000"/>
              </a:buClr>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HIST 2311 &amp; 2312 Western Civilization I &amp; II w/LO</a:t>
            </a:r>
          </a:p>
          <a:p>
            <a:pPr>
              <a:spcAft>
                <a:spcPts val="1200"/>
              </a:spcAft>
              <a:buClr>
                <a:srgbClr val="C00000"/>
              </a:buClr>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HIST 2321 &amp; 2322 World Civilizations I &amp; II  w/LO</a:t>
            </a:r>
          </a:p>
          <a:p>
            <a:pPr>
              <a:spcAft>
                <a:spcPts val="600"/>
              </a:spcAft>
              <a:buClr>
                <a:srgbClr val="C00000"/>
              </a:buClr>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HIST 2327 &amp; 2328 </a:t>
            </a:r>
            <a:r>
              <a:rPr lang="en-US" dirty="0" smtClean="0">
                <a:latin typeface="Tahoma" panose="020B0604030504040204" pitchFamily="34" charset="0"/>
                <a:ea typeface="Tahoma" panose="020B0604030504040204" pitchFamily="34" charset="0"/>
                <a:cs typeface="Tahoma" panose="020B0604030504040204" pitchFamily="34" charset="0"/>
              </a:rPr>
              <a:t>Mexican American </a:t>
            </a:r>
            <a:r>
              <a:rPr lang="en-US" dirty="0">
                <a:latin typeface="Tahoma" panose="020B0604030504040204" pitchFamily="34" charset="0"/>
                <a:ea typeface="Tahoma" panose="020B0604030504040204" pitchFamily="34" charset="0"/>
                <a:cs typeface="Tahoma" panose="020B0604030504040204" pitchFamily="34" charset="0"/>
              </a:rPr>
              <a:t>History I &amp; </a:t>
            </a:r>
            <a:r>
              <a:rPr lang="en-US" dirty="0" smtClean="0">
                <a:latin typeface="Tahoma" panose="020B0604030504040204" pitchFamily="34" charset="0"/>
                <a:ea typeface="Tahoma" panose="020B0604030504040204" pitchFamily="34" charset="0"/>
                <a:cs typeface="Tahoma" panose="020B0604030504040204" pitchFamily="34" charset="0"/>
              </a:rPr>
              <a:t>II</a:t>
            </a:r>
          </a:p>
          <a:p>
            <a:pPr marL="914400" indent="0">
              <a:spcBef>
                <a:spcPts val="0"/>
              </a:spcBef>
              <a:spcAft>
                <a:spcPts val="600"/>
              </a:spcAft>
              <a:buClr>
                <a:srgbClr val="C00000"/>
              </a:buClr>
              <a:buFont typeface="Wingdings" panose="05000000000000000000" pitchFamily="2" charset="2"/>
              <a:buChar char="Ø"/>
            </a:pPr>
            <a:r>
              <a:rPr lang="en-US" sz="2200" dirty="0" smtClean="0">
                <a:latin typeface="Tahoma" panose="020B0604030504040204" pitchFamily="34" charset="0"/>
                <a:ea typeface="Tahoma" panose="020B0604030504040204" pitchFamily="34" charset="0"/>
                <a:cs typeface="Tahoma" panose="020B0604030504040204" pitchFamily="34" charset="0"/>
              </a:rPr>
              <a:t>  Learning Outcomes Project 2017</a:t>
            </a:r>
            <a:endParaRPr lang="en-US" sz="2200" dirty="0">
              <a:latin typeface="Tahoma" panose="020B0604030504040204" pitchFamily="34" charset="0"/>
              <a:ea typeface="Tahoma" panose="020B0604030504040204" pitchFamily="34" charset="0"/>
              <a:cs typeface="Tahoma" panose="020B0604030504040204" pitchFamily="34" charset="0"/>
            </a:endParaRPr>
          </a:p>
          <a:p>
            <a:pPr>
              <a:spcAft>
                <a:spcPts val="1200"/>
              </a:spcAft>
              <a:buClr>
                <a:srgbClr val="C00000"/>
              </a:buClr>
              <a:buFont typeface="Wingdings" panose="05000000000000000000" pitchFamily="2" charset="2"/>
              <a:buChar char="v"/>
            </a:pPr>
            <a:r>
              <a:rPr lang="en-US" dirty="0">
                <a:latin typeface="Tahoma" panose="020B0604030504040204" pitchFamily="34" charset="0"/>
                <a:ea typeface="Tahoma" panose="020B0604030504040204" pitchFamily="34" charset="0"/>
                <a:cs typeface="Tahoma" panose="020B0604030504040204" pitchFamily="34" charset="0"/>
              </a:rPr>
              <a:t>HIST 2381 African-American </a:t>
            </a:r>
            <a:r>
              <a:rPr lang="en-US" dirty="0" smtClean="0">
                <a:latin typeface="Tahoma" panose="020B0604030504040204" pitchFamily="34" charset="0"/>
                <a:ea typeface="Tahoma" panose="020B0604030504040204" pitchFamily="34" charset="0"/>
                <a:cs typeface="Tahoma" panose="020B0604030504040204" pitchFamily="34" charset="0"/>
              </a:rPr>
              <a:t>History</a:t>
            </a:r>
          </a:p>
          <a:p>
            <a:pPr lvl="2">
              <a:spcAft>
                <a:spcPts val="1200"/>
              </a:spcAft>
              <a:buClr>
                <a:srgbClr val="C00000"/>
              </a:buClr>
              <a:buFont typeface="Wingdings" panose="05000000000000000000" pitchFamily="2" charset="2"/>
              <a:buChar char="Ø"/>
            </a:pPr>
            <a:r>
              <a:rPr lang="en-US" dirty="0" smtClean="0">
                <a:latin typeface="Tahoma" panose="020B0604030504040204" pitchFamily="34" charset="0"/>
                <a:ea typeface="Tahoma" panose="020B0604030504040204" pitchFamily="34" charset="0"/>
                <a:cs typeface="Tahoma" panose="020B0604030504040204" pitchFamily="34" charset="0"/>
              </a:rPr>
              <a:t> Learning Outcomes Project 2019</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0" y="6138038"/>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7</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71523905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246063"/>
            <a:ext cx="9144000" cy="565783"/>
          </a:xfrm>
        </p:spPr>
        <p:txBody>
          <a:bodyPr>
            <a:normAutofit fontScale="90000"/>
          </a:bodyPr>
          <a:lstStyle/>
          <a:p>
            <a:r>
              <a:rPr lang="en-US" b="1" i="1" dirty="0" smtClean="0">
                <a:solidFill>
                  <a:srgbClr val="C00000"/>
                </a:solidFill>
              </a:rPr>
              <a:t>History Field of Study Curriculum </a:t>
            </a:r>
            <a:endParaRPr lang="en-US" b="1" i="1" dirty="0">
              <a:solidFill>
                <a:srgbClr val="C00000"/>
              </a:solidFill>
            </a:endParaRPr>
          </a:p>
        </p:txBody>
      </p:sp>
      <p:sp>
        <p:nvSpPr>
          <p:cNvPr id="3" name="Content Placeholder 2"/>
          <p:cNvSpPr>
            <a:spLocks noGrp="1"/>
          </p:cNvSpPr>
          <p:nvPr>
            <p:ph idx="4294967295"/>
          </p:nvPr>
        </p:nvSpPr>
        <p:spPr>
          <a:xfrm>
            <a:off x="152400" y="838200"/>
            <a:ext cx="8839200" cy="5440364"/>
          </a:xfrm>
        </p:spPr>
        <p:txBody>
          <a:bodyPr>
            <a:normAutofit fontScale="25000" lnSpcReduction="20000"/>
          </a:bodyPr>
          <a:lstStyle/>
          <a:p>
            <a:pPr marL="480060" lvl="0" indent="-457200" eaLnBrk="0" fontAlgn="base" hangingPunct="0">
              <a:spcBef>
                <a:spcPts val="0"/>
              </a:spcBef>
              <a:spcAft>
                <a:spcPts val="1200"/>
              </a:spcAft>
              <a:buClr>
                <a:srgbClr val="C00000"/>
              </a:buClr>
              <a:buFont typeface="Wingdings" panose="05000000000000000000" pitchFamily="2" charset="2"/>
              <a:buChar char="v"/>
            </a:pPr>
            <a:r>
              <a:rPr lang="en-US" sz="7200" dirty="0" smtClean="0">
                <a:solidFill>
                  <a:prstClr val="black"/>
                </a:solidFill>
                <a:latin typeface="Tahoma" panose="020B0604030504040204" pitchFamily="34" charset="0"/>
                <a:ea typeface="Tahoma" panose="020B0604030504040204" pitchFamily="34" charset="0"/>
                <a:cs typeface="Tahoma" panose="020B0604030504040204" pitchFamily="34" charset="0"/>
              </a:rPr>
              <a:t>FOS Advisory Committee met March 29, 2018 and January 7, 2019</a:t>
            </a:r>
            <a:endParaRPr lang="en-US" sz="7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80060" indent="-457200" eaLnBrk="0" fontAlgn="base" hangingPunct="0">
              <a:spcBef>
                <a:spcPts val="0"/>
              </a:spcBef>
              <a:spcAft>
                <a:spcPts val="1200"/>
              </a:spcAft>
              <a:buClr>
                <a:srgbClr val="C00000"/>
              </a:buClr>
              <a:buFont typeface="Wingdings" panose="05000000000000000000" pitchFamily="2" charset="2"/>
              <a:buChar char="v"/>
            </a:pPr>
            <a:r>
              <a:rPr lang="en-US" sz="8000" dirty="0" smtClean="0">
                <a:solidFill>
                  <a:srgbClr val="C00000"/>
                </a:solidFill>
                <a:latin typeface="Tahoma" panose="020B0604030504040204" pitchFamily="34" charset="0"/>
                <a:ea typeface="Tahoma" panose="020B0604030504040204" pitchFamily="34" charset="0"/>
                <a:cs typeface="Tahoma" panose="020B0604030504040204" pitchFamily="34" charset="0"/>
              </a:rPr>
              <a:t>Approved by the Coordinating Board April 25, 2019 effective for Fall 2020</a:t>
            </a:r>
            <a:endParaRPr lang="en-US" sz="8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46355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1301 United States History I 	</a:t>
            </a: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46355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1302 United States History II </a:t>
            </a:r>
            <a:r>
              <a:rPr lang="en-US" sz="72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7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72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914400" indent="0">
              <a:buNone/>
            </a:pPr>
            <a:endPar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914400" indent="0">
              <a:buNone/>
            </a:pPr>
            <a:r>
              <a:rPr lang="en-US" sz="7200" dirty="0" smtClean="0">
                <a:solidFill>
                  <a:srgbClr val="000000"/>
                </a:solidFill>
                <a:latin typeface="Tahoma" panose="020B0604030504040204" pitchFamily="34" charset="0"/>
                <a:ea typeface="Tahoma" panose="020B0604030504040204" pitchFamily="34" charset="0"/>
                <a:cs typeface="Tahoma" panose="020B0604030504040204" pitchFamily="34" charset="0"/>
              </a:rPr>
              <a:t>Plus choose </a:t>
            </a:r>
            <a:r>
              <a:rPr lang="en-US" sz="7200" dirty="0">
                <a:solidFill>
                  <a:srgbClr val="000000"/>
                </a:solidFill>
                <a:latin typeface="Tahoma" panose="020B0604030504040204" pitchFamily="34" charset="0"/>
                <a:ea typeface="Tahoma" panose="020B0604030504040204" pitchFamily="34" charset="0"/>
                <a:cs typeface="Tahoma" panose="020B0604030504040204" pitchFamily="34" charset="0"/>
              </a:rPr>
              <a:t>two of the following History courses: </a:t>
            </a:r>
          </a:p>
          <a:p>
            <a:pPr marL="463550" indent="0">
              <a:buNone/>
            </a:pPr>
            <a:endPar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6355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2311 Western Civilization I 	HIST 2327 Mexican American History I </a:t>
            </a:r>
            <a:endPar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6355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2312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Western Civilization II </a:t>
            </a: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HIST 2328 Mexican American History II </a:t>
            </a:r>
          </a:p>
          <a:p>
            <a:pPr marL="46355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2321 World Civilizations I  	HIST 2381 African American History</a:t>
            </a:r>
          </a:p>
          <a:p>
            <a:pPr marL="46355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2322 World Civilizations II	HIST 2301 Texas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History </a:t>
            </a:r>
          </a:p>
          <a:p>
            <a:pPr marL="914400" indent="0">
              <a:buNone/>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80060" lvl="0" indent="-457200" eaLnBrk="0" fontAlgn="base" hangingPunct="0">
              <a:spcBef>
                <a:spcPts val="0"/>
              </a:spcBef>
              <a:spcAft>
                <a:spcPts val="600"/>
              </a:spcAft>
              <a:buClr>
                <a:srgbClr val="C00000"/>
              </a:buClr>
              <a:buFont typeface="Wingdings" panose="05000000000000000000" pitchFamily="2" charset="2"/>
              <a:buChar char="v"/>
            </a:pPr>
            <a:r>
              <a:rPr lang="en-US" sz="7200" dirty="0" smtClean="0">
                <a:solidFill>
                  <a:prstClr val="black"/>
                </a:solidFill>
                <a:latin typeface="Tahoma" panose="020B0604030504040204" pitchFamily="34" charset="0"/>
                <a:ea typeface="Tahoma" panose="020B0604030504040204" pitchFamily="34" charset="0"/>
                <a:cs typeface="Tahoma" panose="020B0604030504040204" pitchFamily="34" charset="0"/>
              </a:rPr>
              <a:t>Teacher Certification track (21 SCH)</a:t>
            </a:r>
          </a:p>
          <a:p>
            <a:pPr lvl="0" indent="57150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EDUC 1301 Introduction to the Teaching Profession</a:t>
            </a:r>
          </a:p>
          <a:p>
            <a:pPr lvl="0" indent="57150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EDUC 2301 Introduction to Special Populations</a:t>
            </a:r>
          </a:p>
          <a:p>
            <a:pPr lvl="0" indent="57150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1301 United States History I 	 	</a:t>
            </a:r>
          </a:p>
          <a:p>
            <a:pPr lvl="0" indent="0">
              <a:buNone/>
            </a:pP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	HIST 1302 United States History </a:t>
            </a: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II</a:t>
            </a:r>
          </a:p>
          <a:p>
            <a:pPr marL="91440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2321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World Civilizations I </a:t>
            </a:r>
          </a:p>
          <a:p>
            <a:pPr marL="914400" indent="0">
              <a:buNone/>
            </a:pP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HIST </a:t>
            </a: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2322 </a:t>
            </a:r>
            <a:r>
              <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rPr>
              <a:t>World Civilizations </a:t>
            </a: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II</a:t>
            </a:r>
          </a:p>
          <a:p>
            <a:pPr marL="914400" indent="0">
              <a:buNone/>
            </a:pPr>
            <a:r>
              <a:rPr lang="en-US" sz="6400" dirty="0" smtClean="0">
                <a:solidFill>
                  <a:srgbClr val="000000"/>
                </a:solidFill>
                <a:latin typeface="Tahoma" panose="020B0604030504040204" pitchFamily="34" charset="0"/>
                <a:ea typeface="Tahoma" panose="020B0604030504040204" pitchFamily="34" charset="0"/>
                <a:cs typeface="Tahoma" panose="020B0604030504040204" pitchFamily="34" charset="0"/>
              </a:rPr>
              <a:t>HIST 2301 Texas History  </a:t>
            </a:r>
            <a:endParaRPr lang="en-US" sz="6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indent="0">
              <a:buNone/>
            </a:pPr>
            <a:r>
              <a:rPr lang="en-US" sz="3200" dirty="0">
                <a:solidFill>
                  <a:srgbClr val="000000"/>
                </a:solidFill>
                <a:latin typeface="Tahoma" panose="020B0604030504040204" pitchFamily="34" charset="0"/>
              </a:rPr>
              <a:t>	</a:t>
            </a:r>
            <a:endParaRPr lang="en-US" sz="3200" dirty="0" smtClean="0">
              <a:solidFill>
                <a:prstClr val="black"/>
              </a:solidFill>
              <a:latin typeface="+mj-lt"/>
              <a:ea typeface="Tahoma" panose="020B0604030504040204" pitchFamily="34" charset="0"/>
              <a:cs typeface="Tahoma" panose="020B0604030504040204" pitchFamily="34" charset="0"/>
            </a:endParaRPr>
          </a:p>
        </p:txBody>
      </p:sp>
      <p:sp>
        <p:nvSpPr>
          <p:cNvPr id="8" name="Rectangle 7"/>
          <p:cNvSpPr/>
          <p:nvPr/>
        </p:nvSpPr>
        <p:spPr>
          <a:xfrm>
            <a:off x="0" y="6400800"/>
            <a:ext cx="9144000" cy="60960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smtClean="0">
                <a:solidFill>
                  <a:prstClr val="white"/>
                </a:solidFill>
              </a:rPr>
              <a:t>8</a:t>
            </a:r>
            <a:endParaRPr lang="en-US" sz="1600" b="1" dirty="0">
              <a:solidFill>
                <a:prstClr val="white"/>
              </a:solidFill>
            </a:endParaRP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0182" y="6252210"/>
            <a:ext cx="1477618" cy="609600"/>
          </a:xfrm>
          <a:prstGeom prst="rect">
            <a:avLst/>
          </a:prstGeom>
        </p:spPr>
      </p:pic>
    </p:spTree>
    <p:extLst>
      <p:ext uri="{BB962C8B-B14F-4D97-AF65-F5344CB8AC3E}">
        <p14:creationId xmlns:p14="http://schemas.microsoft.com/office/powerpoint/2010/main" val="649684998"/>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78564"/>
            <a:ext cx="9144000" cy="6041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7" name="Rectangle 6"/>
          <p:cNvSpPr/>
          <p:nvPr/>
        </p:nvSpPr>
        <p:spPr>
          <a:xfrm>
            <a:off x="0" y="0"/>
            <a:ext cx="9144000" cy="274638"/>
          </a:xfrm>
          <a:prstGeom prst="rect">
            <a:avLst/>
          </a:prstGeom>
          <a:solidFill>
            <a:srgbClr val="2E3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idx="4294967295"/>
          </p:nvPr>
        </p:nvSpPr>
        <p:spPr>
          <a:xfrm>
            <a:off x="0" y="246063"/>
            <a:ext cx="9144000" cy="944562"/>
          </a:xfrm>
        </p:spPr>
        <p:txBody>
          <a:bodyPr>
            <a:normAutofit fontScale="90000"/>
          </a:bodyPr>
          <a:lstStyle/>
          <a:p>
            <a:r>
              <a:rPr lang="en-US" b="1" i="1" dirty="0" smtClean="0">
                <a:solidFill>
                  <a:srgbClr val="C00000"/>
                </a:solidFill>
              </a:rPr>
              <a:t>ACGM Learning Outcomes Project (LOP) Process</a:t>
            </a:r>
            <a:endParaRPr lang="en-US" b="1" i="1" dirty="0">
              <a:solidFill>
                <a:srgbClr val="C00000"/>
              </a:solidFill>
            </a:endParaRPr>
          </a:p>
        </p:txBody>
      </p:sp>
      <p:sp>
        <p:nvSpPr>
          <p:cNvPr id="3" name="Content Placeholder 2"/>
          <p:cNvSpPr>
            <a:spLocks noGrp="1"/>
          </p:cNvSpPr>
          <p:nvPr>
            <p:ph idx="4294967295"/>
          </p:nvPr>
        </p:nvSpPr>
        <p:spPr>
          <a:xfrm>
            <a:off x="533400" y="1190625"/>
            <a:ext cx="8077200" cy="4964113"/>
          </a:xfrm>
        </p:spPr>
        <p:txBody>
          <a:bodyPr>
            <a:normAutofit fontScale="92500" lnSpcReduction="10000"/>
          </a:bodyPr>
          <a:lstStyle/>
          <a:p>
            <a:pPr marL="480060" lvl="0" indent="-457200" eaLnBrk="0" fontAlgn="base" hangingPunct="0">
              <a:spcBef>
                <a:spcPts val="0"/>
              </a:spcBef>
              <a:spcAft>
                <a:spcPts val="1200"/>
              </a:spcAft>
              <a:buClr>
                <a:srgbClr val="C00000"/>
              </a:buClr>
              <a:buFont typeface="Wingdings" panose="05000000000000000000" pitchFamily="2" charset="2"/>
              <a:buChar char="v"/>
            </a:pPr>
            <a:r>
              <a:rPr lang="en-US" sz="3200" dirty="0" smtClean="0">
                <a:solidFill>
                  <a:prstClr val="black"/>
                </a:solidFill>
                <a:latin typeface="+mj-lt"/>
                <a:ea typeface="Tahoma" panose="020B0604030504040204" pitchFamily="34" charset="0"/>
                <a:cs typeface="Tahoma" panose="020B0604030504040204" pitchFamily="34" charset="0"/>
              </a:rPr>
              <a:t>Research driven (syllabi collection)</a:t>
            </a:r>
          </a:p>
          <a:p>
            <a:pPr marL="480060" lvl="0" indent="-457200" eaLnBrk="0" fontAlgn="base" hangingPunct="0">
              <a:spcBef>
                <a:spcPts val="0"/>
              </a:spcBef>
              <a:spcAft>
                <a:spcPts val="1200"/>
              </a:spcAft>
              <a:buClr>
                <a:srgbClr val="C00000"/>
              </a:buClr>
              <a:buFont typeface="Wingdings" panose="05000000000000000000" pitchFamily="2" charset="2"/>
              <a:buChar char="v"/>
            </a:pPr>
            <a:r>
              <a:rPr lang="en-US" sz="3200" dirty="0" smtClean="0">
                <a:solidFill>
                  <a:prstClr val="black"/>
                </a:solidFill>
                <a:latin typeface="+mj-lt"/>
                <a:ea typeface="Tahoma" panose="020B0604030504040204" pitchFamily="34" charset="0"/>
                <a:cs typeface="Tahoma" panose="020B0604030504040204" pitchFamily="34" charset="0"/>
              </a:rPr>
              <a:t>Revise </a:t>
            </a:r>
            <a:r>
              <a:rPr lang="en-US" sz="3200" dirty="0">
                <a:solidFill>
                  <a:prstClr val="black"/>
                </a:solidFill>
                <a:latin typeface="+mj-lt"/>
                <a:ea typeface="Tahoma" panose="020B0604030504040204" pitchFamily="34" charset="0"/>
                <a:cs typeface="Tahoma" panose="020B0604030504040204" pitchFamily="34" charset="0"/>
              </a:rPr>
              <a:t>course description</a:t>
            </a:r>
          </a:p>
          <a:p>
            <a:pPr marL="480060" lvl="0" indent="-457200" eaLnBrk="0" fontAlgn="base" hangingPunct="0">
              <a:spcBef>
                <a:spcPts val="0"/>
              </a:spcBef>
              <a:spcAft>
                <a:spcPts val="1200"/>
              </a:spcAft>
              <a:buClr>
                <a:srgbClr val="C00000"/>
              </a:buClr>
              <a:buFont typeface="Wingdings" panose="05000000000000000000" pitchFamily="2" charset="2"/>
              <a:buChar char="v"/>
            </a:pPr>
            <a:r>
              <a:rPr lang="en-US" sz="3200" dirty="0" smtClean="0">
                <a:solidFill>
                  <a:prstClr val="black"/>
                </a:solidFill>
                <a:latin typeface="+mj-lt"/>
                <a:ea typeface="Tahoma" panose="020B0604030504040204" pitchFamily="34" charset="0"/>
                <a:cs typeface="Tahoma" panose="020B0604030504040204" pitchFamily="34" charset="0"/>
              </a:rPr>
              <a:t>Develop Learning Outcomes</a:t>
            </a:r>
          </a:p>
          <a:p>
            <a:pPr marL="880110" lvl="1" indent="-457200" eaLnBrk="0" fontAlgn="base" hangingPunct="0">
              <a:spcBef>
                <a:spcPts val="0"/>
              </a:spcBef>
              <a:spcAft>
                <a:spcPts val="1200"/>
              </a:spcAft>
              <a:buClr>
                <a:srgbClr val="C00000"/>
              </a:buClr>
              <a:buFont typeface="Wingdings" panose="05000000000000000000" pitchFamily="2" charset="2"/>
              <a:buChar char="Ø"/>
            </a:pPr>
            <a:r>
              <a:rPr lang="en-US" sz="3200" dirty="0" smtClean="0">
                <a:solidFill>
                  <a:prstClr val="black"/>
                </a:solidFill>
                <a:latin typeface="+mj-lt"/>
                <a:ea typeface="Tahoma" panose="020B0604030504040204" pitchFamily="34" charset="0"/>
                <a:cs typeface="Tahoma" panose="020B0604030504040204" pitchFamily="34" charset="0"/>
              </a:rPr>
              <a:t>Follow the style convention of the ACGM</a:t>
            </a:r>
          </a:p>
          <a:p>
            <a:pPr marL="880110" lvl="1" indent="-457200" eaLnBrk="0" fontAlgn="base" hangingPunct="0">
              <a:spcBef>
                <a:spcPts val="0"/>
              </a:spcBef>
              <a:spcAft>
                <a:spcPts val="1200"/>
              </a:spcAft>
              <a:buClr>
                <a:srgbClr val="C00000"/>
              </a:buClr>
              <a:buFont typeface="Wingdings" panose="05000000000000000000" pitchFamily="2" charset="2"/>
              <a:buChar char="Ø"/>
            </a:pPr>
            <a:r>
              <a:rPr lang="en-US" sz="3200" dirty="0" smtClean="0">
                <a:solidFill>
                  <a:prstClr val="black"/>
                </a:solidFill>
                <a:latin typeface="+mj-lt"/>
                <a:ea typeface="Tahoma" panose="020B0604030504040204" pitchFamily="34" charset="0"/>
                <a:cs typeface="Tahoma" panose="020B0604030504040204" pitchFamily="34" charset="0"/>
              </a:rPr>
              <a:t>Make the learning outcomes measurable</a:t>
            </a:r>
          </a:p>
          <a:p>
            <a:pPr marL="480060" lvl="0" indent="-457200" eaLnBrk="0" fontAlgn="base" hangingPunct="0">
              <a:spcBef>
                <a:spcPts val="0"/>
              </a:spcBef>
              <a:spcAft>
                <a:spcPts val="1200"/>
              </a:spcAft>
              <a:buClr>
                <a:srgbClr val="C00000"/>
              </a:buClr>
              <a:buFont typeface="Wingdings" panose="05000000000000000000" pitchFamily="2" charset="2"/>
              <a:buChar char="v"/>
            </a:pPr>
            <a:r>
              <a:rPr lang="en-US" sz="3200" dirty="0" smtClean="0">
                <a:solidFill>
                  <a:prstClr val="black"/>
                </a:solidFill>
                <a:latin typeface="+mj-lt"/>
                <a:ea typeface="Tahoma" panose="020B0604030504040204" pitchFamily="34" charset="0"/>
                <a:cs typeface="Tahoma" panose="020B0604030504040204" pitchFamily="34" charset="0"/>
              </a:rPr>
              <a:t>Review contact hours, course title, and semester credit hours </a:t>
            </a:r>
          </a:p>
          <a:p>
            <a:pPr marL="480060" lvl="0" indent="-457200" eaLnBrk="0" fontAlgn="base" hangingPunct="0">
              <a:spcBef>
                <a:spcPts val="0"/>
              </a:spcBef>
              <a:spcAft>
                <a:spcPts val="1200"/>
              </a:spcAft>
              <a:buClr>
                <a:srgbClr val="C00000"/>
              </a:buClr>
              <a:buFont typeface="Wingdings" panose="05000000000000000000" pitchFamily="2" charset="2"/>
              <a:buChar char="v"/>
            </a:pPr>
            <a:r>
              <a:rPr lang="en-US" sz="3200" dirty="0" smtClean="0">
                <a:solidFill>
                  <a:prstClr val="black"/>
                </a:solidFill>
                <a:latin typeface="+mj-lt"/>
                <a:ea typeface="Tahoma" panose="020B0604030504040204" pitchFamily="34" charset="0"/>
                <a:cs typeface="Tahoma" panose="020B0604030504040204" pitchFamily="34" charset="0"/>
              </a:rPr>
              <a:t>Recommend deletions of courses</a:t>
            </a:r>
          </a:p>
          <a:p>
            <a:pPr marL="480060" lvl="0" indent="-457200" eaLnBrk="0" fontAlgn="base" hangingPunct="0">
              <a:spcBef>
                <a:spcPts val="0"/>
              </a:spcBef>
              <a:spcAft>
                <a:spcPts val="1200"/>
              </a:spcAft>
              <a:buClr>
                <a:srgbClr val="C00000"/>
              </a:buClr>
              <a:buFont typeface="Wingdings" panose="05000000000000000000" pitchFamily="2" charset="2"/>
              <a:buChar char="v"/>
            </a:pPr>
            <a:r>
              <a:rPr lang="en-US" sz="3200" dirty="0" smtClean="0">
                <a:solidFill>
                  <a:prstClr val="black"/>
                </a:solidFill>
                <a:latin typeface="+mj-lt"/>
                <a:ea typeface="Tahoma" panose="020B0604030504040204" pitchFamily="34" charset="0"/>
                <a:cs typeface="Tahoma" panose="020B0604030504040204" pitchFamily="34" charset="0"/>
              </a:rPr>
              <a:t>Respond to comments</a:t>
            </a:r>
            <a:endParaRPr lang="en-US" sz="3200" dirty="0">
              <a:solidFill>
                <a:prstClr val="black"/>
              </a:solidFill>
              <a:latin typeface="+mj-lt"/>
              <a:ea typeface="Tahoma" panose="020B0604030504040204" pitchFamily="34" charset="0"/>
              <a:cs typeface="Tahoma" panose="020B0604030504040204" pitchFamily="34" charset="0"/>
            </a:endParaRPr>
          </a:p>
        </p:txBody>
      </p:sp>
      <p:sp>
        <p:nvSpPr>
          <p:cNvPr id="8" name="Rectangle 7"/>
          <p:cNvSpPr/>
          <p:nvPr/>
        </p:nvSpPr>
        <p:spPr>
          <a:xfrm>
            <a:off x="0" y="6138038"/>
            <a:ext cx="9144000" cy="756550"/>
          </a:xfrm>
          <a:prstGeom prst="rect">
            <a:avLst/>
          </a:prstGeom>
          <a:solidFill>
            <a:srgbClr val="B03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600" b="1" dirty="0">
                <a:solidFill>
                  <a:prstClr val="white"/>
                </a:solidFill>
              </a:rPr>
              <a:t>9</a:t>
            </a:r>
          </a:p>
        </p:txBody>
      </p:sp>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2" y="6199638"/>
            <a:ext cx="1477618" cy="609600"/>
          </a:xfrm>
          <a:prstGeom prst="rect">
            <a:avLst/>
          </a:prstGeom>
        </p:spPr>
      </p:pic>
    </p:spTree>
    <p:extLst>
      <p:ext uri="{BB962C8B-B14F-4D97-AF65-F5344CB8AC3E}">
        <p14:creationId xmlns:p14="http://schemas.microsoft.com/office/powerpoint/2010/main" val="133843032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6173B2F-B810-453C-BA88-D3389FA26584}">
  <ds:schemaRefs>
    <ds:schemaRef ds:uri="ESRI.ArcGIS.Mapping.OfficeIntegration.PowerPointInfo"/>
  </ds:schemaRefs>
</ds:datastoreItem>
</file>

<file path=customXml/itemProps2.xml><?xml version="1.0" encoding="utf-8"?>
<ds:datastoreItem xmlns:ds="http://schemas.openxmlformats.org/officeDocument/2006/customXml" ds:itemID="{701E8B57-F95C-4079-9A3A-75EB38690FFB}">
  <ds:schemaRefs>
    <ds:schemaRef ds:uri="ESRI.ArcGIS.Mapping.OfficeIntegration.PowerPointInfo"/>
  </ds:schemaRefs>
</ds:datastoreItem>
</file>

<file path=customXml/itemProps3.xml><?xml version="1.0" encoding="utf-8"?>
<ds:datastoreItem xmlns:ds="http://schemas.openxmlformats.org/officeDocument/2006/customXml" ds:itemID="{23095E19-2C5E-4176-9491-0134F85FFE52}">
  <ds:schemaRefs>
    <ds:schemaRef ds:uri="ESRI.ArcGIS.Mapping.OfficeIntegration.PowerPointInfo"/>
  </ds:schemaRefs>
</ds:datastoreItem>
</file>

<file path=customXml/itemProps4.xml><?xml version="1.0" encoding="utf-8"?>
<ds:datastoreItem xmlns:ds="http://schemas.openxmlformats.org/officeDocument/2006/customXml" ds:itemID="{B0393678-5D27-4C50-9487-9CFFCC9C23B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11035</TotalTime>
  <Words>1864</Words>
  <Application>Microsoft Office PowerPoint</Application>
  <PresentationFormat>On-screen Show (4:3)</PresentationFormat>
  <Paragraphs>532</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Georgia</vt:lpstr>
      <vt:lpstr>Tahoma</vt:lpstr>
      <vt:lpstr>Times New Roman</vt:lpstr>
      <vt:lpstr>Wingdings</vt:lpstr>
      <vt:lpstr>Office Theme</vt:lpstr>
      <vt:lpstr>PowerPoint Presentation</vt:lpstr>
      <vt:lpstr>PowerPoint Presentation</vt:lpstr>
      <vt:lpstr>PowerPoint Presentation</vt:lpstr>
      <vt:lpstr>ACGM Change</vt:lpstr>
      <vt:lpstr>ACGM Advisory Committee Membership</vt:lpstr>
      <vt:lpstr>ACGM Learning Outcomes Project</vt:lpstr>
      <vt:lpstr>History Courses in the ACGM</vt:lpstr>
      <vt:lpstr>History Field of Study Curriculum </vt:lpstr>
      <vt:lpstr>ACGM Learning Outcomes Project (LOP) Process</vt:lpstr>
      <vt:lpstr>ACGM Learning Outcomes Project-Revisions </vt:lpstr>
      <vt:lpstr>ACGM Learning Outcomes Project-New Proposed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NCHEMS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Weeks</dc:creator>
  <cp:lastModifiedBy>Leslie, Rebecca</cp:lastModifiedBy>
  <cp:revision>526</cp:revision>
  <cp:lastPrinted>2019-09-19T16:15:19Z</cp:lastPrinted>
  <dcterms:created xsi:type="dcterms:W3CDTF">2013-12-02T14:53:36Z</dcterms:created>
  <dcterms:modified xsi:type="dcterms:W3CDTF">2019-09-19T16:15:23Z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