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2" r:id="rId2"/>
  </p:sldMasterIdLst>
  <p:sldIdLst>
    <p:sldId id="257" r:id="rId3"/>
    <p:sldId id="568" r:id="rId4"/>
    <p:sldId id="258" r:id="rId5"/>
    <p:sldId id="461" r:id="rId6"/>
    <p:sldId id="569" r:id="rId7"/>
    <p:sldId id="573" r:id="rId8"/>
    <p:sldId id="574" r:id="rId9"/>
    <p:sldId id="575" r:id="rId10"/>
    <p:sldId id="583" r:id="rId11"/>
    <p:sldId id="584" r:id="rId12"/>
    <p:sldId id="586" r:id="rId13"/>
    <p:sldId id="585" r:id="rId14"/>
    <p:sldId id="570" r:id="rId15"/>
    <p:sldId id="571" r:id="rId16"/>
    <p:sldId id="590" r:id="rId17"/>
    <p:sldId id="576" r:id="rId18"/>
    <p:sldId id="591" r:id="rId19"/>
    <p:sldId id="589" r:id="rId20"/>
    <p:sldId id="588" r:id="rId21"/>
    <p:sldId id="578" r:id="rId22"/>
    <p:sldId id="579" r:id="rId23"/>
    <p:sldId id="580" r:id="rId24"/>
    <p:sldId id="581" r:id="rId25"/>
    <p:sldId id="582" r:id="rId26"/>
    <p:sldId id="592" r:id="rId27"/>
    <p:sldId id="324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458"/>
    <p:restoredTop sz="93368"/>
  </p:normalViewPr>
  <p:slideViewPr>
    <p:cSldViewPr snapToGrid="0" snapToObjects="1">
      <p:cViewPr>
        <p:scale>
          <a:sx n="46" d="100"/>
          <a:sy n="46" d="100"/>
        </p:scale>
        <p:origin x="560" y="8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83DB8-A202-48FB-90C1-54053FBB9CA6}" type="datetimeFigureOut">
              <a:rPr lang="en-US" smtClean="0"/>
              <a:pPr/>
              <a:t>9/20/19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793C7-BE65-43BA-B814-C7D3A010D1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02199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83DB8-A202-48FB-90C1-54053FBB9CA6}" type="datetimeFigureOut">
              <a:rPr lang="en-US" smtClean="0"/>
              <a:pPr/>
              <a:t>9/20/19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793C7-BE65-43BA-B814-C7D3A010D1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07315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83DB8-A202-48FB-90C1-54053FBB9CA6}" type="datetimeFigureOut">
              <a:rPr lang="en-US" smtClean="0"/>
              <a:pPr/>
              <a:t>9/20/19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793C7-BE65-43BA-B814-C7D3A010D1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29912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F70CF-44F8-43F7-9F3C-F1D79B3545D7}" type="datetimeFigureOut">
              <a:rPr lang="en-US" smtClean="0"/>
              <a:t>9/20/19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2BD72-67DA-49C0-858F-E2083FCD3A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75174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F70CF-44F8-43F7-9F3C-F1D79B3545D7}" type="datetimeFigureOut">
              <a:rPr lang="en-US" smtClean="0"/>
              <a:t>9/20/19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2BD72-67DA-49C0-858F-E2083FCD3A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9590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F70CF-44F8-43F7-9F3C-F1D79B3545D7}" type="datetimeFigureOut">
              <a:rPr lang="en-US" smtClean="0"/>
              <a:t>9/20/19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2BD72-67DA-49C0-858F-E2083FCD3A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66789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F70CF-44F8-43F7-9F3C-F1D79B3545D7}" type="datetimeFigureOut">
              <a:rPr lang="en-US" smtClean="0"/>
              <a:t>9/20/19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2BD72-67DA-49C0-858F-E2083FCD3A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02177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F70CF-44F8-43F7-9F3C-F1D79B3545D7}" type="datetimeFigureOut">
              <a:rPr lang="en-US" smtClean="0"/>
              <a:t>9/20/19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2BD72-67DA-49C0-858F-E2083FCD3A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38255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F70CF-44F8-43F7-9F3C-F1D79B3545D7}" type="datetimeFigureOut">
              <a:rPr lang="en-US" smtClean="0"/>
              <a:t>9/20/19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2BD72-67DA-49C0-858F-E2083FCD3A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31885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F70CF-44F8-43F7-9F3C-F1D79B3545D7}" type="datetimeFigureOut">
              <a:rPr lang="en-US" smtClean="0"/>
              <a:t>9/20/19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2BD72-67DA-49C0-858F-E2083FCD3A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07024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F70CF-44F8-43F7-9F3C-F1D79B3545D7}" type="datetimeFigureOut">
              <a:rPr lang="en-US" smtClean="0"/>
              <a:t>9/20/19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2BD72-67DA-49C0-858F-E2083FCD3A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69427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83DB8-A202-48FB-90C1-54053FBB9CA6}" type="datetimeFigureOut">
              <a:rPr lang="en-US" smtClean="0"/>
              <a:pPr/>
              <a:t>9/20/19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793C7-BE65-43BA-B814-C7D3A010D1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934480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F70CF-44F8-43F7-9F3C-F1D79B3545D7}" type="datetimeFigureOut">
              <a:rPr lang="en-US" smtClean="0"/>
              <a:t>9/20/19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2BD72-67DA-49C0-858F-E2083FCD3A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60995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F70CF-44F8-43F7-9F3C-F1D79B3545D7}" type="datetimeFigureOut">
              <a:rPr lang="en-US" smtClean="0"/>
              <a:t>9/20/19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2BD72-67DA-49C0-858F-E2083FCD3A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25479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F70CF-44F8-43F7-9F3C-F1D79B3545D7}" type="datetimeFigureOut">
              <a:rPr lang="en-US" smtClean="0"/>
              <a:t>9/20/19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2BD72-67DA-49C0-858F-E2083FCD3A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871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83DB8-A202-48FB-90C1-54053FBB9CA6}" type="datetimeFigureOut">
              <a:rPr lang="en-US" smtClean="0"/>
              <a:pPr/>
              <a:t>9/20/19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793C7-BE65-43BA-B814-C7D3A010D1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80294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83DB8-A202-48FB-90C1-54053FBB9CA6}" type="datetimeFigureOut">
              <a:rPr lang="en-US" smtClean="0"/>
              <a:pPr/>
              <a:t>9/20/19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793C7-BE65-43BA-B814-C7D3A010D1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82401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83DB8-A202-48FB-90C1-54053FBB9CA6}" type="datetimeFigureOut">
              <a:rPr lang="en-US" smtClean="0"/>
              <a:pPr/>
              <a:t>9/20/19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793C7-BE65-43BA-B814-C7D3A010D1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76532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83DB8-A202-48FB-90C1-54053FBB9CA6}" type="datetimeFigureOut">
              <a:rPr lang="en-US" smtClean="0"/>
              <a:pPr/>
              <a:t>9/20/19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793C7-BE65-43BA-B814-C7D3A010D1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79810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83DB8-A202-48FB-90C1-54053FBB9CA6}" type="datetimeFigureOut">
              <a:rPr lang="en-US" smtClean="0"/>
              <a:pPr/>
              <a:t>9/20/19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793C7-BE65-43BA-B814-C7D3A010D1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78698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83DB8-A202-48FB-90C1-54053FBB9CA6}" type="datetimeFigureOut">
              <a:rPr lang="en-US" smtClean="0"/>
              <a:pPr/>
              <a:t>9/20/19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793C7-BE65-43BA-B814-C7D3A010D1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38617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83DB8-A202-48FB-90C1-54053FBB9CA6}" type="datetimeFigureOut">
              <a:rPr lang="en-US" smtClean="0"/>
              <a:pPr/>
              <a:t>9/20/19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793C7-BE65-43BA-B814-C7D3A010D1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68981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83DB8-A202-48FB-90C1-54053FBB9CA6}" type="datetimeFigureOut">
              <a:rPr lang="en-US" smtClean="0"/>
              <a:pPr/>
              <a:t>9/20/19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B793C7-BE65-43BA-B814-C7D3A010D1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69605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9F70CF-44F8-43F7-9F3C-F1D79B3545D7}" type="datetimeFigureOut">
              <a:rPr lang="en-US" smtClean="0"/>
              <a:t>9/20/19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62BD72-67DA-49C0-858F-E2083FCD3A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94287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mailto:koch@jngi.org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7423" y="2480408"/>
            <a:ext cx="11213483" cy="1626657"/>
          </a:xfrm>
        </p:spPr>
        <p:txBody>
          <a:bodyPr anchor="ctr">
            <a:noAutofit/>
          </a:bodyPr>
          <a:lstStyle/>
          <a:p>
            <a:pPr algn="l"/>
            <a:r>
              <a:rPr lang="en-US" sz="4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Problem of the </a:t>
            </a:r>
            <a:br>
              <a:rPr lang="en-US" sz="4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Gateway Course Completion Line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8145" y="545003"/>
            <a:ext cx="3037975" cy="106212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57423" y="4672573"/>
            <a:ext cx="713058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Andrew (Drew)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K. Koch, Ph.D., President and Chief Operating Officer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John N. Gardner Institute for Excellence in Undergraduate Education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2DA9183B-3F83-A549-BA01-AA78CBE12E2F}"/>
              </a:ext>
            </a:extLst>
          </p:cNvPr>
          <p:cNvGrpSpPr/>
          <p:nvPr/>
        </p:nvGrpSpPr>
        <p:grpSpPr>
          <a:xfrm>
            <a:off x="0" y="6220326"/>
            <a:ext cx="12192000" cy="637673"/>
            <a:chOff x="0" y="6220326"/>
            <a:chExt cx="12192000" cy="637673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9162298-A522-4849-9D54-139A91BEB0B3}"/>
                </a:ext>
              </a:extLst>
            </p:cNvPr>
            <p:cNvSpPr/>
            <p:nvPr/>
          </p:nvSpPr>
          <p:spPr>
            <a:xfrm>
              <a:off x="0" y="6220326"/>
              <a:ext cx="12192000" cy="637673"/>
            </a:xfrm>
            <a:prstGeom prst="rect">
              <a:avLst/>
            </a:prstGeom>
            <a:solidFill>
              <a:srgbClr val="2B399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Ins="45720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2019 Texas Conference on Introductory History Courses |   American Historical Association  -  September 21, 2019   </a:t>
              </a: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7EC67F83-08C6-1746-A9F4-73B8D33CCB5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558131" y="6315767"/>
              <a:ext cx="1212775" cy="42400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405293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"/>
            <a:ext cx="12192000" cy="990599"/>
          </a:xfrm>
          <a:solidFill>
            <a:schemeClr val="tx1"/>
          </a:solidFill>
        </p:spPr>
        <p:txBody>
          <a:bodyPr vert="horz" lIns="609600" tIns="45720" rIns="91440" bIns="45720" rtlCol="0" anchor="ctr">
            <a:normAutofit/>
          </a:bodyPr>
          <a:lstStyle/>
          <a:p>
            <a:pPr algn="l"/>
            <a:r>
              <a:rPr lang="en-US" sz="4267" dirty="0">
                <a:solidFill>
                  <a:schemeClr val="bg1"/>
                </a:solidFill>
              </a:rPr>
              <a:t>The Gateway Course Completion Line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6A63050-8D0D-9444-A249-AF2C49F0F0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8120" y="1002243"/>
            <a:ext cx="9955761" cy="4941736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804F2D24-BEC8-9C43-A14F-6798BD80F91F}"/>
              </a:ext>
            </a:extLst>
          </p:cNvPr>
          <p:cNvSpPr/>
          <p:nvPr/>
        </p:nvSpPr>
        <p:spPr>
          <a:xfrm>
            <a:off x="2675466" y="3894666"/>
            <a:ext cx="2709334" cy="592667"/>
          </a:xfrm>
          <a:prstGeom prst="ellipse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6255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BF6E151-B849-5E48-A29B-5F02905C4D66}"/>
              </a:ext>
            </a:extLst>
          </p:cNvPr>
          <p:cNvSpPr/>
          <p:nvPr/>
        </p:nvSpPr>
        <p:spPr>
          <a:xfrm>
            <a:off x="0" y="6219396"/>
            <a:ext cx="12192000" cy="638603"/>
          </a:xfrm>
          <a:prstGeom prst="rect">
            <a:avLst/>
          </a:prstGeom>
          <a:solidFill>
            <a:srgbClr val="2B39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45720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2019 Texas Conference on Introductory History Courses |   American Historical Association  -  September 21, 2019  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42952C0-2276-1A42-8C4C-32D0790FBED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30429" y="6298815"/>
            <a:ext cx="1372264" cy="479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1319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"/>
            <a:ext cx="12192000" cy="990599"/>
          </a:xfrm>
          <a:solidFill>
            <a:schemeClr val="tx1"/>
          </a:solidFill>
        </p:spPr>
        <p:txBody>
          <a:bodyPr vert="horz" lIns="609600" tIns="45720" rIns="91440" bIns="45720" rtlCol="0" anchor="ctr">
            <a:normAutofit/>
          </a:bodyPr>
          <a:lstStyle/>
          <a:p>
            <a:pPr algn="l"/>
            <a:r>
              <a:rPr lang="en-US" sz="4267" dirty="0">
                <a:solidFill>
                  <a:schemeClr val="bg1"/>
                </a:solidFill>
              </a:rPr>
              <a:t>The Gateway Course Completion Line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6A63050-8D0D-9444-A249-AF2C49F0F0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8120" y="1002243"/>
            <a:ext cx="9955761" cy="4941736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804F2D24-BEC8-9C43-A14F-6798BD80F91F}"/>
              </a:ext>
            </a:extLst>
          </p:cNvPr>
          <p:cNvSpPr/>
          <p:nvPr/>
        </p:nvSpPr>
        <p:spPr>
          <a:xfrm>
            <a:off x="5130799" y="3911599"/>
            <a:ext cx="1134533" cy="592667"/>
          </a:xfrm>
          <a:prstGeom prst="ellipse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6255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BF6E151-B849-5E48-A29B-5F02905C4D66}"/>
              </a:ext>
            </a:extLst>
          </p:cNvPr>
          <p:cNvSpPr/>
          <p:nvPr/>
        </p:nvSpPr>
        <p:spPr>
          <a:xfrm>
            <a:off x="0" y="6219396"/>
            <a:ext cx="12192000" cy="638603"/>
          </a:xfrm>
          <a:prstGeom prst="rect">
            <a:avLst/>
          </a:prstGeom>
          <a:solidFill>
            <a:srgbClr val="2B39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45720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2019 Texas Conference on Introductory History Courses |   American Historical Association  -  September 21, 2019  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42952C0-2276-1A42-8C4C-32D0790FBED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30429" y="6298815"/>
            <a:ext cx="1372264" cy="479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7066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"/>
            <a:ext cx="12192000" cy="990599"/>
          </a:xfrm>
          <a:solidFill>
            <a:schemeClr val="tx1"/>
          </a:solidFill>
        </p:spPr>
        <p:txBody>
          <a:bodyPr vert="horz" lIns="609600" tIns="45720" rIns="91440" bIns="45720" rtlCol="0" anchor="ctr">
            <a:normAutofit/>
          </a:bodyPr>
          <a:lstStyle/>
          <a:p>
            <a:pPr algn="l"/>
            <a:r>
              <a:rPr lang="en-US" sz="4267" dirty="0">
                <a:solidFill>
                  <a:schemeClr val="bg1"/>
                </a:solidFill>
              </a:rPr>
              <a:t>The Gateway Course Completion Line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6A63050-8D0D-9444-A249-AF2C49F0F0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8120" y="1002243"/>
            <a:ext cx="9955761" cy="4941736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804F2D24-BEC8-9C43-A14F-6798BD80F91F}"/>
              </a:ext>
            </a:extLst>
          </p:cNvPr>
          <p:cNvSpPr/>
          <p:nvPr/>
        </p:nvSpPr>
        <p:spPr>
          <a:xfrm>
            <a:off x="5130799" y="3911599"/>
            <a:ext cx="1134533" cy="592667"/>
          </a:xfrm>
          <a:prstGeom prst="ellipse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6255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BF6E151-B849-5E48-A29B-5F02905C4D66}"/>
              </a:ext>
            </a:extLst>
          </p:cNvPr>
          <p:cNvSpPr/>
          <p:nvPr/>
        </p:nvSpPr>
        <p:spPr>
          <a:xfrm>
            <a:off x="0" y="6219396"/>
            <a:ext cx="12192000" cy="638603"/>
          </a:xfrm>
          <a:prstGeom prst="rect">
            <a:avLst/>
          </a:prstGeom>
          <a:solidFill>
            <a:srgbClr val="2B39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45720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2019 Texas Conference on Introductory History Courses |   American Historical Association  -  September 21, 2019  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42952C0-2276-1A42-8C4C-32D0790FBED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30429" y="6298815"/>
            <a:ext cx="1372264" cy="479763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1CB007F0-AE2B-2744-ABF8-8E9869853625}"/>
              </a:ext>
            </a:extLst>
          </p:cNvPr>
          <p:cNvSpPr/>
          <p:nvPr/>
        </p:nvSpPr>
        <p:spPr>
          <a:xfrm>
            <a:off x="6265332" y="3911599"/>
            <a:ext cx="4656668" cy="592667"/>
          </a:xfrm>
          <a:prstGeom prst="ellipse">
            <a:avLst/>
          </a:prstGeom>
          <a:noFill/>
          <a:ln w="5715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6255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03019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"/>
            <a:ext cx="12192000" cy="990599"/>
          </a:xfrm>
          <a:solidFill>
            <a:schemeClr val="tx1"/>
          </a:solidFill>
        </p:spPr>
        <p:txBody>
          <a:bodyPr vert="horz" lIns="609600" tIns="45720" rIns="91440" bIns="45720" rtlCol="0" anchor="ctr">
            <a:normAutofit/>
          </a:bodyPr>
          <a:lstStyle/>
          <a:p>
            <a:pPr algn="l"/>
            <a:r>
              <a:rPr lang="en-US" sz="4267" dirty="0">
                <a:solidFill>
                  <a:schemeClr val="bg1"/>
                </a:solidFill>
              </a:rPr>
              <a:t>The Gateway Course Completion Line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6A63050-8D0D-9444-A249-AF2C49F0F0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8120" y="1002243"/>
            <a:ext cx="9955761" cy="4941736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804F2D24-BEC8-9C43-A14F-6798BD80F91F}"/>
              </a:ext>
            </a:extLst>
          </p:cNvPr>
          <p:cNvSpPr/>
          <p:nvPr/>
        </p:nvSpPr>
        <p:spPr>
          <a:xfrm>
            <a:off x="6096000" y="1498600"/>
            <a:ext cx="1422401" cy="3860800"/>
          </a:xfrm>
          <a:prstGeom prst="ellipse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6255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BF6E151-B849-5E48-A29B-5F02905C4D66}"/>
              </a:ext>
            </a:extLst>
          </p:cNvPr>
          <p:cNvSpPr/>
          <p:nvPr/>
        </p:nvSpPr>
        <p:spPr>
          <a:xfrm>
            <a:off x="0" y="6219396"/>
            <a:ext cx="12192000" cy="638603"/>
          </a:xfrm>
          <a:prstGeom prst="rect">
            <a:avLst/>
          </a:prstGeom>
          <a:solidFill>
            <a:srgbClr val="2B39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45720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2019 Texas Conference on Introductory History Courses |   American Historical Association  -  September 21, 2019  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42952C0-2276-1A42-8C4C-32D0790FBED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30429" y="6298815"/>
            <a:ext cx="1372264" cy="479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3588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"/>
            <a:ext cx="12192000" cy="990599"/>
          </a:xfrm>
          <a:solidFill>
            <a:schemeClr val="tx1"/>
          </a:solidFill>
        </p:spPr>
        <p:txBody>
          <a:bodyPr vert="horz" lIns="609600" tIns="45720" rIns="91440" bIns="45720" rtlCol="0" anchor="ctr">
            <a:normAutofit/>
          </a:bodyPr>
          <a:lstStyle/>
          <a:p>
            <a:pPr algn="l"/>
            <a:r>
              <a:rPr lang="en-US" sz="4267" dirty="0">
                <a:solidFill>
                  <a:schemeClr val="bg1"/>
                </a:solidFill>
              </a:rPr>
              <a:t>The Gateway Course Completion Line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6A63050-8D0D-9444-A249-AF2C49F0F0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8120" y="1002243"/>
            <a:ext cx="9955761" cy="4941736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804F2D24-BEC8-9C43-A14F-6798BD80F91F}"/>
              </a:ext>
            </a:extLst>
          </p:cNvPr>
          <p:cNvSpPr/>
          <p:nvPr/>
        </p:nvSpPr>
        <p:spPr>
          <a:xfrm>
            <a:off x="6096000" y="1498600"/>
            <a:ext cx="1422401" cy="3860800"/>
          </a:xfrm>
          <a:prstGeom prst="ellipse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6255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9656E78-4EF7-354D-BB55-3CB0DDF62AC7}"/>
              </a:ext>
            </a:extLst>
          </p:cNvPr>
          <p:cNvSpPr/>
          <p:nvPr/>
        </p:nvSpPr>
        <p:spPr>
          <a:xfrm>
            <a:off x="7416801" y="3252337"/>
            <a:ext cx="1219199" cy="406400"/>
          </a:xfrm>
          <a:prstGeom prst="ellipse">
            <a:avLst/>
          </a:prstGeom>
          <a:noFill/>
          <a:ln w="57150" cmpd="sng">
            <a:solidFill>
              <a:srgbClr val="0070C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6255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852F002-C50B-0E4E-A8AB-1588FE39EAD7}"/>
              </a:ext>
            </a:extLst>
          </p:cNvPr>
          <p:cNvSpPr/>
          <p:nvPr/>
        </p:nvSpPr>
        <p:spPr>
          <a:xfrm>
            <a:off x="0" y="6219396"/>
            <a:ext cx="12192000" cy="638603"/>
          </a:xfrm>
          <a:prstGeom prst="rect">
            <a:avLst/>
          </a:prstGeom>
          <a:solidFill>
            <a:srgbClr val="2B39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45720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2019 Texas Conference on Introductory History Courses |   American Historical Association  -  September 21, 2019   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3DFB150-B37C-D044-9985-44FFF63193C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30429" y="6298815"/>
            <a:ext cx="1372264" cy="479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096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"/>
            <a:ext cx="12192000" cy="990599"/>
          </a:xfrm>
          <a:solidFill>
            <a:schemeClr val="tx1"/>
          </a:solidFill>
        </p:spPr>
        <p:txBody>
          <a:bodyPr vert="horz" lIns="609600" tIns="45720" rIns="91440" bIns="45720" rtlCol="0" anchor="ctr">
            <a:normAutofit/>
          </a:bodyPr>
          <a:lstStyle/>
          <a:p>
            <a:pPr algn="l"/>
            <a:r>
              <a:rPr lang="en-US" sz="4267" dirty="0">
                <a:solidFill>
                  <a:schemeClr val="bg1"/>
                </a:solidFill>
              </a:rPr>
              <a:t>The Gateway Course Completion Line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6A63050-8D0D-9444-A249-AF2C49F0F0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8120" y="1002243"/>
            <a:ext cx="9955761" cy="4941736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804F2D24-BEC8-9C43-A14F-6798BD80F91F}"/>
              </a:ext>
            </a:extLst>
          </p:cNvPr>
          <p:cNvSpPr/>
          <p:nvPr/>
        </p:nvSpPr>
        <p:spPr>
          <a:xfrm>
            <a:off x="6096000" y="1498600"/>
            <a:ext cx="1422401" cy="3860800"/>
          </a:xfrm>
          <a:prstGeom prst="ellipse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6255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6B3F5C4F-97D7-9444-80C4-0523F49BA88E}"/>
              </a:ext>
            </a:extLst>
          </p:cNvPr>
          <p:cNvSpPr/>
          <p:nvPr/>
        </p:nvSpPr>
        <p:spPr>
          <a:xfrm>
            <a:off x="8534400" y="4574572"/>
            <a:ext cx="1198713" cy="406400"/>
          </a:xfrm>
          <a:prstGeom prst="ellipse">
            <a:avLst/>
          </a:prstGeom>
          <a:noFill/>
          <a:ln w="57150" cmpd="sng">
            <a:solidFill>
              <a:srgbClr val="0070C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6255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852F002-C50B-0E4E-A8AB-1588FE39EAD7}"/>
              </a:ext>
            </a:extLst>
          </p:cNvPr>
          <p:cNvSpPr/>
          <p:nvPr/>
        </p:nvSpPr>
        <p:spPr>
          <a:xfrm>
            <a:off x="0" y="6219396"/>
            <a:ext cx="12192000" cy="638603"/>
          </a:xfrm>
          <a:prstGeom prst="rect">
            <a:avLst/>
          </a:prstGeom>
          <a:solidFill>
            <a:srgbClr val="2B39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45720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2019 Texas Conference on Introductory History Courses |   American Historical Association  -  September 21, 2019   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3DFB150-B37C-D044-9985-44FFF63193C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30429" y="6298815"/>
            <a:ext cx="1372264" cy="479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89723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"/>
            <a:ext cx="12192000" cy="990599"/>
          </a:xfrm>
          <a:solidFill>
            <a:schemeClr val="tx1"/>
          </a:solidFill>
        </p:spPr>
        <p:txBody>
          <a:bodyPr vert="horz" lIns="609600" tIns="45720" rIns="91440" bIns="45720" rtlCol="0" anchor="ctr">
            <a:normAutofit fontScale="90000"/>
          </a:bodyPr>
          <a:lstStyle/>
          <a:p>
            <a:pPr algn="l"/>
            <a:r>
              <a:rPr lang="en-US" sz="4267" dirty="0">
                <a:solidFill>
                  <a:schemeClr val="bg1"/>
                </a:solidFill>
              </a:rPr>
              <a:t>The Gateway Course Completion Line – First Gen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852F002-C50B-0E4E-A8AB-1588FE39EAD7}"/>
              </a:ext>
            </a:extLst>
          </p:cNvPr>
          <p:cNvSpPr/>
          <p:nvPr/>
        </p:nvSpPr>
        <p:spPr>
          <a:xfrm>
            <a:off x="0" y="6219396"/>
            <a:ext cx="12192000" cy="638603"/>
          </a:xfrm>
          <a:prstGeom prst="rect">
            <a:avLst/>
          </a:prstGeom>
          <a:solidFill>
            <a:srgbClr val="2B39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45720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2019 Texas Conference on Introductory History Courses |   American Historical Association  -  September 21, 2019   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3DFB150-B37C-D044-9985-44FFF63193C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30429" y="6298815"/>
            <a:ext cx="1372264" cy="47976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FC462AD-3FF0-A548-BB9B-7E992696FDC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18042" y="1091285"/>
            <a:ext cx="8155916" cy="5027427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804F2D24-BEC8-9C43-A14F-6798BD80F91F}"/>
              </a:ext>
            </a:extLst>
          </p:cNvPr>
          <p:cNvSpPr/>
          <p:nvPr/>
        </p:nvSpPr>
        <p:spPr>
          <a:xfrm>
            <a:off x="6263640" y="1360967"/>
            <a:ext cx="1965960" cy="4757745"/>
          </a:xfrm>
          <a:prstGeom prst="ellipse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6255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91988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"/>
            <a:ext cx="12192000" cy="990599"/>
          </a:xfrm>
          <a:solidFill>
            <a:schemeClr val="tx1"/>
          </a:solidFill>
        </p:spPr>
        <p:txBody>
          <a:bodyPr vert="horz" lIns="609600" tIns="45720" rIns="91440" bIns="45720" rtlCol="0" anchor="ctr">
            <a:normAutofit fontScale="90000"/>
          </a:bodyPr>
          <a:lstStyle/>
          <a:p>
            <a:pPr algn="l"/>
            <a:r>
              <a:rPr lang="en-US" sz="4267" dirty="0">
                <a:solidFill>
                  <a:schemeClr val="bg1"/>
                </a:solidFill>
              </a:rPr>
              <a:t>The Gateway Course Completion Line – First Gen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852F002-C50B-0E4E-A8AB-1588FE39EAD7}"/>
              </a:ext>
            </a:extLst>
          </p:cNvPr>
          <p:cNvSpPr/>
          <p:nvPr/>
        </p:nvSpPr>
        <p:spPr>
          <a:xfrm>
            <a:off x="0" y="6219396"/>
            <a:ext cx="12192000" cy="638603"/>
          </a:xfrm>
          <a:prstGeom prst="rect">
            <a:avLst/>
          </a:prstGeom>
          <a:solidFill>
            <a:srgbClr val="2B39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45720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2019 Texas Conference on Introductory History Courses |   American Historical Association  -  September 21, 2019   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3DFB150-B37C-D044-9985-44FFF63193C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30429" y="6298815"/>
            <a:ext cx="1372264" cy="47976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FC462AD-3FF0-A548-BB9B-7E992696FDC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18042" y="1091285"/>
            <a:ext cx="8155916" cy="5027427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804F2D24-BEC8-9C43-A14F-6798BD80F91F}"/>
              </a:ext>
            </a:extLst>
          </p:cNvPr>
          <p:cNvSpPr/>
          <p:nvPr/>
        </p:nvSpPr>
        <p:spPr>
          <a:xfrm>
            <a:off x="6263640" y="1360967"/>
            <a:ext cx="1965960" cy="4757745"/>
          </a:xfrm>
          <a:prstGeom prst="ellipse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6255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AB18A50B-1446-3347-8D82-4EF1E7376A24}"/>
              </a:ext>
            </a:extLst>
          </p:cNvPr>
          <p:cNvSpPr/>
          <p:nvPr/>
        </p:nvSpPr>
        <p:spPr>
          <a:xfrm>
            <a:off x="6096000" y="4137661"/>
            <a:ext cx="2293620" cy="411480"/>
          </a:xfrm>
          <a:prstGeom prst="ellipse">
            <a:avLst/>
          </a:prstGeom>
          <a:noFill/>
          <a:ln w="57150" cmpd="sng">
            <a:solidFill>
              <a:srgbClr val="0070C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6255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47142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"/>
            <a:ext cx="12192000" cy="990599"/>
          </a:xfrm>
          <a:solidFill>
            <a:schemeClr val="tx1"/>
          </a:solidFill>
        </p:spPr>
        <p:txBody>
          <a:bodyPr vert="horz" lIns="609600" tIns="45720" rIns="91440" bIns="45720" rtlCol="0" anchor="ctr">
            <a:normAutofit/>
          </a:bodyPr>
          <a:lstStyle/>
          <a:p>
            <a:pPr algn="l"/>
            <a:r>
              <a:rPr lang="en-US" sz="4267" dirty="0">
                <a:solidFill>
                  <a:schemeClr val="bg1"/>
                </a:solidFill>
              </a:rPr>
              <a:t>The Gateway Course Completion Line - Pell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852F002-C50B-0E4E-A8AB-1588FE39EAD7}"/>
              </a:ext>
            </a:extLst>
          </p:cNvPr>
          <p:cNvSpPr/>
          <p:nvPr/>
        </p:nvSpPr>
        <p:spPr>
          <a:xfrm>
            <a:off x="0" y="6219396"/>
            <a:ext cx="12192000" cy="638603"/>
          </a:xfrm>
          <a:prstGeom prst="rect">
            <a:avLst/>
          </a:prstGeom>
          <a:solidFill>
            <a:srgbClr val="2B39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45720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2019 Texas Conference on Introductory History Courses |   American Historical Association  -  September 21, 2019   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3DFB150-B37C-D044-9985-44FFF63193C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30429" y="6298815"/>
            <a:ext cx="1372264" cy="47976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FC462AD-3FF0-A548-BB9B-7E992696FDC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18042" y="1091285"/>
            <a:ext cx="8155916" cy="5027427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804F2D24-BEC8-9C43-A14F-6798BD80F91F}"/>
              </a:ext>
            </a:extLst>
          </p:cNvPr>
          <p:cNvSpPr/>
          <p:nvPr/>
        </p:nvSpPr>
        <p:spPr>
          <a:xfrm>
            <a:off x="8046720" y="1360967"/>
            <a:ext cx="2127238" cy="4757745"/>
          </a:xfrm>
          <a:prstGeom prst="ellipse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6255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10011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"/>
            <a:ext cx="12192000" cy="990599"/>
          </a:xfrm>
          <a:solidFill>
            <a:schemeClr val="tx1"/>
          </a:solidFill>
        </p:spPr>
        <p:txBody>
          <a:bodyPr vert="horz" lIns="609600" tIns="45720" rIns="91440" bIns="45720" rtlCol="0" anchor="ctr">
            <a:normAutofit/>
          </a:bodyPr>
          <a:lstStyle/>
          <a:p>
            <a:pPr algn="l"/>
            <a:r>
              <a:rPr lang="en-US" sz="4267" dirty="0">
                <a:solidFill>
                  <a:schemeClr val="bg1"/>
                </a:solidFill>
              </a:rPr>
              <a:t>The Gateway Course Completion Line - Pell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852F002-C50B-0E4E-A8AB-1588FE39EAD7}"/>
              </a:ext>
            </a:extLst>
          </p:cNvPr>
          <p:cNvSpPr/>
          <p:nvPr/>
        </p:nvSpPr>
        <p:spPr>
          <a:xfrm>
            <a:off x="0" y="6219396"/>
            <a:ext cx="12192000" cy="638603"/>
          </a:xfrm>
          <a:prstGeom prst="rect">
            <a:avLst/>
          </a:prstGeom>
          <a:solidFill>
            <a:srgbClr val="2B39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45720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2019 Texas Conference on Introductory History Courses |   American Historical Association  -  September 21, 2019   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3DFB150-B37C-D044-9985-44FFF63193C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30429" y="6298815"/>
            <a:ext cx="1372264" cy="47976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FC462AD-3FF0-A548-BB9B-7E992696FDC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18042" y="1091285"/>
            <a:ext cx="8155916" cy="5027427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804F2D24-BEC8-9C43-A14F-6798BD80F91F}"/>
              </a:ext>
            </a:extLst>
          </p:cNvPr>
          <p:cNvSpPr/>
          <p:nvPr/>
        </p:nvSpPr>
        <p:spPr>
          <a:xfrm>
            <a:off x="8046720" y="1360967"/>
            <a:ext cx="2127238" cy="4757745"/>
          </a:xfrm>
          <a:prstGeom prst="ellipse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6255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D5B633DA-2113-5348-AE31-9E39D537ECB8}"/>
              </a:ext>
            </a:extLst>
          </p:cNvPr>
          <p:cNvSpPr/>
          <p:nvPr/>
        </p:nvSpPr>
        <p:spPr>
          <a:xfrm>
            <a:off x="7872289" y="4137660"/>
            <a:ext cx="2473842" cy="412617"/>
          </a:xfrm>
          <a:prstGeom prst="ellipse">
            <a:avLst/>
          </a:prstGeom>
          <a:noFill/>
          <a:ln w="57150" cmpd="sng">
            <a:solidFill>
              <a:srgbClr val="0070C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6255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97015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"/>
            <a:ext cx="12192000" cy="990599"/>
          </a:xfrm>
          <a:solidFill>
            <a:schemeClr val="tx1"/>
          </a:solidFill>
        </p:spPr>
        <p:txBody>
          <a:bodyPr vert="horz" lIns="609600" tIns="45720" rIns="91440" bIns="45720" rtlCol="0" anchor="ctr">
            <a:normAutofit/>
          </a:bodyPr>
          <a:lstStyle/>
          <a:p>
            <a:pPr algn="l"/>
            <a:r>
              <a:rPr lang="en-US" sz="4267" dirty="0">
                <a:solidFill>
                  <a:schemeClr val="bg1"/>
                </a:solidFill>
              </a:rPr>
              <a:t>About the Gardner Institute 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8ABEB283-184E-6040-B95E-783964AE2CAB}"/>
              </a:ext>
            </a:extLst>
          </p:cNvPr>
          <p:cNvGrpSpPr/>
          <p:nvPr/>
        </p:nvGrpSpPr>
        <p:grpSpPr>
          <a:xfrm>
            <a:off x="0" y="6219396"/>
            <a:ext cx="12192000" cy="638603"/>
            <a:chOff x="0" y="6219396"/>
            <a:chExt cx="12192000" cy="638603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96AD8B72-6954-AD41-A7CD-E00A809C677B}"/>
                </a:ext>
              </a:extLst>
            </p:cNvPr>
            <p:cNvSpPr/>
            <p:nvPr/>
          </p:nvSpPr>
          <p:spPr>
            <a:xfrm>
              <a:off x="0" y="6219396"/>
              <a:ext cx="12192000" cy="638603"/>
            </a:xfrm>
            <a:prstGeom prst="rect">
              <a:avLst/>
            </a:prstGeom>
            <a:solidFill>
              <a:srgbClr val="2B399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Ins="45720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2019 Texas Conference on Introductory History Courses |   American Historical Association  -  September 21, 2019   </a:t>
              </a: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8DB3C164-1B92-7242-9309-B626EA2DF0D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530429" y="6298815"/>
              <a:ext cx="1372264" cy="479763"/>
            </a:xfrm>
            <a:prstGeom prst="rect">
              <a:avLst/>
            </a:prstGeom>
          </p:spPr>
        </p:pic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A3F25BC5-6EE7-3C45-B4A1-E3F19471419D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79923" y="2405979"/>
            <a:ext cx="5232154" cy="2046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4698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"/>
            <a:ext cx="12192000" cy="990599"/>
          </a:xfrm>
          <a:solidFill>
            <a:schemeClr val="tx1"/>
          </a:solidFill>
        </p:spPr>
        <p:txBody>
          <a:bodyPr vert="horz" lIns="609600" tIns="45720" rIns="91440" bIns="45720" rtlCol="0" anchor="ctr">
            <a:normAutofit/>
          </a:bodyPr>
          <a:lstStyle/>
          <a:p>
            <a:pPr algn="l"/>
            <a:r>
              <a:rPr lang="en-US" sz="4267" dirty="0">
                <a:solidFill>
                  <a:schemeClr val="bg1"/>
                </a:solidFill>
              </a:rPr>
              <a:t>The Gateway Course Completion Line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C135737-3D9C-0B4B-B7D4-303080036A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461" y="1655760"/>
            <a:ext cx="3761317" cy="3761317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8ABEB283-184E-6040-B95E-783964AE2CAB}"/>
              </a:ext>
            </a:extLst>
          </p:cNvPr>
          <p:cNvGrpSpPr/>
          <p:nvPr/>
        </p:nvGrpSpPr>
        <p:grpSpPr>
          <a:xfrm>
            <a:off x="0" y="6219396"/>
            <a:ext cx="12192000" cy="638603"/>
            <a:chOff x="0" y="6219396"/>
            <a:chExt cx="12192000" cy="638603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96AD8B72-6954-AD41-A7CD-E00A809C677B}"/>
                </a:ext>
              </a:extLst>
            </p:cNvPr>
            <p:cNvSpPr/>
            <p:nvPr/>
          </p:nvSpPr>
          <p:spPr>
            <a:xfrm>
              <a:off x="0" y="6219396"/>
              <a:ext cx="12192000" cy="638603"/>
            </a:xfrm>
            <a:prstGeom prst="rect">
              <a:avLst/>
            </a:prstGeom>
            <a:solidFill>
              <a:srgbClr val="2B399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Ins="45720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2019 Texas Conference on Introductory History Courses |   American Historical Association  -  September 21, 2019   </a:t>
              </a: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8DB3C164-1B92-7242-9309-B626EA2DF0D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530429" y="6298815"/>
              <a:ext cx="1372264" cy="479763"/>
            </a:xfrm>
            <a:prstGeom prst="rect">
              <a:avLst/>
            </a:prstGeom>
          </p:spPr>
        </p:pic>
      </p:grpSp>
      <p:sp>
        <p:nvSpPr>
          <p:cNvPr id="7" name="Subtitle 2">
            <a:extLst>
              <a:ext uri="{FF2B5EF4-FFF2-40B4-BE49-F238E27FC236}">
                <a16:creationId xmlns:a16="http://schemas.microsoft.com/office/drawing/2014/main" id="{57EF87DF-3A94-3B41-B4FB-99085040C2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64778" y="1010652"/>
            <a:ext cx="7650013" cy="5085348"/>
          </a:xfrm>
        </p:spPr>
        <p:txBody>
          <a:bodyPr lIns="457200" anchor="ctr">
            <a:normAutofit/>
          </a:bodyPr>
          <a:lstStyle/>
          <a:p>
            <a:pPr algn="l">
              <a:spcBef>
                <a:spcPts val="1800"/>
              </a:spcBef>
            </a:pPr>
            <a:r>
              <a:rPr lang="en-US" sz="3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 history courses a part of the problem of the gateway course completion line at your institution? Why or why not?</a:t>
            </a:r>
          </a:p>
        </p:txBody>
      </p:sp>
    </p:spTree>
    <p:extLst>
      <p:ext uri="{BB962C8B-B14F-4D97-AF65-F5344CB8AC3E}">
        <p14:creationId xmlns:p14="http://schemas.microsoft.com/office/powerpoint/2010/main" val="7821209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"/>
            <a:ext cx="12192000" cy="990599"/>
          </a:xfrm>
          <a:solidFill>
            <a:srgbClr val="2B3990"/>
          </a:solidFill>
        </p:spPr>
        <p:txBody>
          <a:bodyPr vert="horz" lIns="365760" tIns="45720" rIns="91440" bIns="45720" rtlCol="0" anchor="ctr">
            <a:normAutofit/>
          </a:bodyPr>
          <a:lstStyle/>
          <a:p>
            <a:pPr algn="l"/>
            <a:r>
              <a:rPr lang="en-US" sz="4800" dirty="0">
                <a:solidFill>
                  <a:schemeClr val="bg1"/>
                </a:solidFill>
              </a:rPr>
              <a:t>Tyranny of Practice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2E1B033-E33E-8346-9B47-3D21F918570C}"/>
              </a:ext>
            </a:extLst>
          </p:cNvPr>
          <p:cNvGrpSpPr/>
          <p:nvPr/>
        </p:nvGrpSpPr>
        <p:grpSpPr>
          <a:xfrm>
            <a:off x="0" y="6220326"/>
            <a:ext cx="12192000" cy="637673"/>
            <a:chOff x="0" y="6220326"/>
            <a:chExt cx="12192000" cy="637673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4B99CD08-12E1-714A-824D-73FDD1E057D5}"/>
                </a:ext>
              </a:extLst>
            </p:cNvPr>
            <p:cNvSpPr/>
            <p:nvPr/>
          </p:nvSpPr>
          <p:spPr>
            <a:xfrm>
              <a:off x="0" y="6220326"/>
              <a:ext cx="12192000" cy="637673"/>
            </a:xfrm>
            <a:prstGeom prst="rect">
              <a:avLst/>
            </a:prstGeom>
            <a:solidFill>
              <a:srgbClr val="2B399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Ins="45720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2019 Texas Conference on Introductory History Courses |   American Historical Association  -  September 21, 2019   </a:t>
              </a:r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FC30771A-897F-F648-A00F-D95E267E981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558131" y="6315767"/>
              <a:ext cx="1212775" cy="424004"/>
            </a:xfrm>
            <a:prstGeom prst="rect">
              <a:avLst/>
            </a:prstGeom>
          </p:spPr>
        </p:pic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38199D85-ACE9-E343-A3C4-33582B87CC7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9513" y="1342796"/>
            <a:ext cx="3208697" cy="4525335"/>
          </a:xfrm>
          <a:prstGeom prst="rect">
            <a:avLst/>
          </a:prstGeom>
        </p:spPr>
      </p:pic>
      <p:sp>
        <p:nvSpPr>
          <p:cNvPr id="10" name="Subtitle 2">
            <a:extLst>
              <a:ext uri="{FF2B5EF4-FFF2-40B4-BE49-F238E27FC236}">
                <a16:creationId xmlns:a16="http://schemas.microsoft.com/office/drawing/2014/main" id="{3248A1A1-E732-484B-A0E6-AA0E3F53D0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34047" y="1010652"/>
            <a:ext cx="8080744" cy="5085348"/>
          </a:xfrm>
        </p:spPr>
        <p:txBody>
          <a:bodyPr lIns="457200" anchor="ctr">
            <a:normAutofit/>
          </a:bodyPr>
          <a:lstStyle/>
          <a:p>
            <a:pPr marL="457200" indent="-457200" algn="l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Tyranny of Distance</a:t>
            </a:r>
          </a:p>
          <a:p>
            <a:pPr marL="1066785" lvl="1" indent="-457200" algn="l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3466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Upholding Slavery and an Unjust Slavery-Based Economy</a:t>
            </a:r>
          </a:p>
          <a:p>
            <a:pPr marL="457200" indent="-457200" algn="l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Tyranny of Practice</a:t>
            </a:r>
          </a:p>
          <a:p>
            <a:pPr marL="1066785" lvl="1" indent="-457200" algn="l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3466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Upholding Unjust, Racialized Outcomes in Courses</a:t>
            </a:r>
          </a:p>
        </p:txBody>
      </p:sp>
    </p:spTree>
    <p:extLst>
      <p:ext uri="{BB962C8B-B14F-4D97-AF65-F5344CB8AC3E}">
        <p14:creationId xmlns:p14="http://schemas.microsoft.com/office/powerpoint/2010/main" val="3065242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"/>
            <a:ext cx="12192000" cy="990599"/>
          </a:xfrm>
          <a:solidFill>
            <a:srgbClr val="2B3990"/>
          </a:solidFill>
        </p:spPr>
        <p:txBody>
          <a:bodyPr vert="horz" lIns="365760" tIns="45720" rIns="91440" bIns="45720" rtlCol="0" anchor="ctr">
            <a:normAutofit/>
          </a:bodyPr>
          <a:lstStyle/>
          <a:p>
            <a:pPr algn="l"/>
            <a:r>
              <a:rPr lang="en-US" sz="4800" dirty="0">
                <a:solidFill>
                  <a:schemeClr val="bg1"/>
                </a:solidFill>
              </a:rPr>
              <a:t>Tyranny of Practice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2E1B033-E33E-8346-9B47-3D21F918570C}"/>
              </a:ext>
            </a:extLst>
          </p:cNvPr>
          <p:cNvGrpSpPr/>
          <p:nvPr/>
        </p:nvGrpSpPr>
        <p:grpSpPr>
          <a:xfrm>
            <a:off x="0" y="6220326"/>
            <a:ext cx="12192000" cy="637673"/>
            <a:chOff x="0" y="6220326"/>
            <a:chExt cx="12192000" cy="637673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4B99CD08-12E1-714A-824D-73FDD1E057D5}"/>
                </a:ext>
              </a:extLst>
            </p:cNvPr>
            <p:cNvSpPr/>
            <p:nvPr/>
          </p:nvSpPr>
          <p:spPr>
            <a:xfrm>
              <a:off x="0" y="6220326"/>
              <a:ext cx="12192000" cy="637673"/>
            </a:xfrm>
            <a:prstGeom prst="rect">
              <a:avLst/>
            </a:prstGeom>
            <a:solidFill>
              <a:srgbClr val="2B399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Ins="45720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2019 Texas Conference on Introductory History Courses |   American Historical Association  -  September 21, 2019   </a:t>
              </a:r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FC30771A-897F-F648-A00F-D95E267E981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558131" y="6315767"/>
              <a:ext cx="1212775" cy="424004"/>
            </a:xfrm>
            <a:prstGeom prst="rect">
              <a:avLst/>
            </a:prstGeom>
          </p:spPr>
        </p:pic>
      </p:grpSp>
      <p:sp>
        <p:nvSpPr>
          <p:cNvPr id="10" name="Subtitle 2">
            <a:extLst>
              <a:ext uri="{FF2B5EF4-FFF2-40B4-BE49-F238E27FC236}">
                <a16:creationId xmlns:a16="http://schemas.microsoft.com/office/drawing/2014/main" id="{3248A1A1-E732-484B-A0E6-AA0E3F53D0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8856" y="1010652"/>
            <a:ext cx="11865935" cy="5085348"/>
          </a:xfrm>
        </p:spPr>
        <p:txBody>
          <a:bodyPr lIns="457200" anchor="ctr">
            <a:normAutofit/>
          </a:bodyPr>
          <a:lstStyle/>
          <a:p>
            <a:pPr marL="457200" indent="-457200" algn="l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3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Lecture</a:t>
            </a:r>
          </a:p>
          <a:p>
            <a:pPr marL="457200" indent="-457200" algn="l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3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Out-of-Class Support</a:t>
            </a:r>
          </a:p>
          <a:p>
            <a:pPr marL="457200" indent="-457200" algn="l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3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Grading on Curve</a:t>
            </a:r>
          </a:p>
          <a:p>
            <a:pPr marL="457200" indent="-457200" algn="l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3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 Stakes / “Merit-Based” Competitive Systems</a:t>
            </a:r>
          </a:p>
          <a:p>
            <a:pPr marL="1066785" lvl="1" indent="-457200" algn="l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3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Opposed to Mastery / Growth </a:t>
            </a:r>
          </a:p>
        </p:txBody>
      </p:sp>
    </p:spTree>
    <p:extLst>
      <p:ext uri="{BB962C8B-B14F-4D97-AF65-F5344CB8AC3E}">
        <p14:creationId xmlns:p14="http://schemas.microsoft.com/office/powerpoint/2010/main" val="1113589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"/>
            <a:ext cx="12192000" cy="990599"/>
          </a:xfrm>
          <a:solidFill>
            <a:srgbClr val="2B3990"/>
          </a:solidFill>
        </p:spPr>
        <p:txBody>
          <a:bodyPr vert="horz" lIns="365760" tIns="45720" rIns="91440" bIns="45720" rtlCol="0" anchor="ctr">
            <a:normAutofit/>
          </a:bodyPr>
          <a:lstStyle/>
          <a:p>
            <a:pPr algn="l"/>
            <a:r>
              <a:rPr lang="en-US" sz="4800" dirty="0">
                <a:solidFill>
                  <a:schemeClr val="bg1"/>
                </a:solidFill>
              </a:rPr>
              <a:t>Why Change Must Occur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2E1B033-E33E-8346-9B47-3D21F918570C}"/>
              </a:ext>
            </a:extLst>
          </p:cNvPr>
          <p:cNvGrpSpPr/>
          <p:nvPr/>
        </p:nvGrpSpPr>
        <p:grpSpPr>
          <a:xfrm>
            <a:off x="0" y="6220326"/>
            <a:ext cx="12192000" cy="637673"/>
            <a:chOff x="0" y="6220326"/>
            <a:chExt cx="12192000" cy="637673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4B99CD08-12E1-714A-824D-73FDD1E057D5}"/>
                </a:ext>
              </a:extLst>
            </p:cNvPr>
            <p:cNvSpPr/>
            <p:nvPr/>
          </p:nvSpPr>
          <p:spPr>
            <a:xfrm>
              <a:off x="0" y="6220326"/>
              <a:ext cx="12192000" cy="637673"/>
            </a:xfrm>
            <a:prstGeom prst="rect">
              <a:avLst/>
            </a:prstGeom>
            <a:solidFill>
              <a:srgbClr val="2B399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Ins="45720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2019 Texas Conference on Introductory History Courses |   American Historical Association  -  September 21, 2019   </a:t>
              </a:r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FC30771A-897F-F648-A00F-D95E267E981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558131" y="6315767"/>
              <a:ext cx="1212775" cy="424004"/>
            </a:xfrm>
            <a:prstGeom prst="rect">
              <a:avLst/>
            </a:prstGeom>
          </p:spPr>
        </p:pic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C3E80BEF-96D8-864C-98C9-1589DFEDC2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8905" y="1065045"/>
            <a:ext cx="3934189" cy="5080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85489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"/>
            <a:ext cx="12192000" cy="990599"/>
          </a:xfrm>
          <a:solidFill>
            <a:schemeClr val="tx1"/>
          </a:solidFill>
        </p:spPr>
        <p:txBody>
          <a:bodyPr vert="horz" lIns="609600" tIns="45720" rIns="91440" bIns="45720" rtlCol="0" anchor="ctr">
            <a:normAutofit/>
          </a:bodyPr>
          <a:lstStyle/>
          <a:p>
            <a:pPr algn="l"/>
            <a:r>
              <a:rPr lang="en-US" sz="4267" dirty="0">
                <a:solidFill>
                  <a:schemeClr val="bg1"/>
                </a:solidFill>
              </a:rPr>
              <a:t>The Gateway Course Completion Line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C135737-3D9C-0B4B-B7D4-303080036A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5341" y="1548341"/>
            <a:ext cx="3761317" cy="3761317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8ABEB283-184E-6040-B95E-783964AE2CAB}"/>
              </a:ext>
            </a:extLst>
          </p:cNvPr>
          <p:cNvGrpSpPr/>
          <p:nvPr/>
        </p:nvGrpSpPr>
        <p:grpSpPr>
          <a:xfrm>
            <a:off x="0" y="6219396"/>
            <a:ext cx="12192000" cy="638603"/>
            <a:chOff x="0" y="6219396"/>
            <a:chExt cx="12192000" cy="638603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96AD8B72-6954-AD41-A7CD-E00A809C677B}"/>
                </a:ext>
              </a:extLst>
            </p:cNvPr>
            <p:cNvSpPr/>
            <p:nvPr/>
          </p:nvSpPr>
          <p:spPr>
            <a:xfrm>
              <a:off x="0" y="6219396"/>
              <a:ext cx="12192000" cy="638603"/>
            </a:xfrm>
            <a:prstGeom prst="rect">
              <a:avLst/>
            </a:prstGeom>
            <a:solidFill>
              <a:srgbClr val="2B399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Ins="45720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2019 Texas Conference on Introductory History Courses |   American Historical Association  -  September 21, 2019   </a:t>
              </a: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8DB3C164-1B92-7242-9309-B626EA2DF0D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530429" y="6298815"/>
              <a:ext cx="1372264" cy="47976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3384859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6E57CB68-8F06-3F4F-BA08-4C2A2F8791EC}"/>
              </a:ext>
            </a:extLst>
          </p:cNvPr>
          <p:cNvGrpSpPr/>
          <p:nvPr/>
        </p:nvGrpSpPr>
        <p:grpSpPr>
          <a:xfrm>
            <a:off x="1659430" y="1416722"/>
            <a:ext cx="8873139" cy="4882093"/>
            <a:chOff x="991296" y="479616"/>
            <a:chExt cx="10209407" cy="5898768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2542000C-E3D3-EA4F-A19B-5519388001A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91296" y="479616"/>
              <a:ext cx="10209407" cy="5898768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695AA1E-7F07-BE45-A12D-9F4EB0A5DE99}"/>
                </a:ext>
              </a:extLst>
            </p:cNvPr>
            <p:cNvSpPr/>
            <p:nvPr/>
          </p:nvSpPr>
          <p:spPr>
            <a:xfrm>
              <a:off x="2739951" y="2858051"/>
              <a:ext cx="6712095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>
                <a:spcBef>
                  <a:spcPct val="0"/>
                </a:spcBef>
                <a:defRPr/>
              </a:pPr>
              <a:r>
                <a:rPr lang="en-US" sz="44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Questions and Discussion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"/>
            <a:ext cx="12192000" cy="990599"/>
          </a:xfrm>
          <a:solidFill>
            <a:schemeClr val="tx1"/>
          </a:solidFill>
        </p:spPr>
        <p:txBody>
          <a:bodyPr vert="horz" lIns="609600" tIns="45720" rIns="91440" bIns="45720" rtlCol="0" anchor="ctr">
            <a:normAutofit/>
          </a:bodyPr>
          <a:lstStyle/>
          <a:p>
            <a:pPr algn="l"/>
            <a:r>
              <a:rPr lang="en-US" sz="4267" dirty="0">
                <a:solidFill>
                  <a:schemeClr val="bg1"/>
                </a:solidFill>
              </a:rPr>
              <a:t>Questions / Discussion 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8ABEB283-184E-6040-B95E-783964AE2CAB}"/>
              </a:ext>
            </a:extLst>
          </p:cNvPr>
          <p:cNvGrpSpPr/>
          <p:nvPr/>
        </p:nvGrpSpPr>
        <p:grpSpPr>
          <a:xfrm>
            <a:off x="0" y="6219396"/>
            <a:ext cx="12192000" cy="638603"/>
            <a:chOff x="0" y="6219396"/>
            <a:chExt cx="12192000" cy="638603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96AD8B72-6954-AD41-A7CD-E00A809C677B}"/>
                </a:ext>
              </a:extLst>
            </p:cNvPr>
            <p:cNvSpPr/>
            <p:nvPr/>
          </p:nvSpPr>
          <p:spPr>
            <a:xfrm>
              <a:off x="0" y="6219396"/>
              <a:ext cx="12192000" cy="638603"/>
            </a:xfrm>
            <a:prstGeom prst="rect">
              <a:avLst/>
            </a:prstGeom>
            <a:solidFill>
              <a:srgbClr val="2B399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Ins="45720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2019 Texas Conference on Introductory History Courses |   American Historical Association  -  September 21, 2019   </a:t>
              </a: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8DB3C164-1B92-7242-9309-B626EA2DF0D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530429" y="6298815"/>
              <a:ext cx="1372264" cy="47976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4842298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0"/>
            <a:ext cx="6264469" cy="4092787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440873" y="1397000"/>
            <a:ext cx="8588829" cy="4064000"/>
          </a:xfrm>
        </p:spPr>
        <p:txBody>
          <a:bodyPr vert="horz" lIns="609600" tIns="45720" rIns="91440" bIns="45720" numCol="1" spcCol="0" rtlCol="0" anchor="ctr">
            <a:noAutofit/>
          </a:bodyPr>
          <a:lstStyle/>
          <a:p>
            <a:pPr marL="121917" algn="l">
              <a:spcAft>
                <a:spcPts val="800"/>
              </a:spcAft>
            </a:pPr>
            <a:r>
              <a:rPr lang="en-US" sz="5867" dirty="0">
                <a:solidFill>
                  <a:schemeClr val="tx1"/>
                </a:solidFill>
              </a:rPr>
              <a:t>Contact</a:t>
            </a:r>
          </a:p>
          <a:p>
            <a:pPr marL="121917" algn="l">
              <a:spcAft>
                <a:spcPts val="800"/>
              </a:spcAft>
            </a:pPr>
            <a:r>
              <a:rPr lang="en-US" sz="3200" dirty="0">
                <a:solidFill>
                  <a:schemeClr val="tx1"/>
                </a:solidFill>
              </a:rPr>
              <a:t>Andrew K. Koch</a:t>
            </a:r>
            <a:br>
              <a:rPr lang="en-US" sz="3200" dirty="0">
                <a:solidFill>
                  <a:schemeClr val="tx1"/>
                </a:solidFill>
              </a:rPr>
            </a:br>
            <a:r>
              <a:rPr lang="en-US" sz="3200" dirty="0">
                <a:solidFill>
                  <a:schemeClr val="tx1"/>
                </a:solidFill>
              </a:rPr>
              <a:t>President &amp; Chief Operating Officer</a:t>
            </a:r>
            <a:br>
              <a:rPr lang="en-US" sz="3200" dirty="0"/>
            </a:br>
            <a:r>
              <a:rPr lang="en-US" sz="3200" dirty="0">
                <a:hlinkClick r:id="rId3"/>
              </a:rPr>
              <a:t>koch@jngi.org</a:t>
            </a:r>
            <a:r>
              <a:rPr lang="en-US" sz="3200" dirty="0"/>
              <a:t> </a:t>
            </a:r>
          </a:p>
          <a:p>
            <a:pPr marL="121917" algn="l">
              <a:spcAft>
                <a:spcPts val="800"/>
              </a:spcAft>
            </a:pPr>
            <a:endParaRPr lang="en-US" sz="2667" dirty="0">
              <a:solidFill>
                <a:schemeClr val="accent3"/>
              </a:solidFill>
            </a:endParaRPr>
          </a:p>
          <a:p>
            <a:pPr marL="121917" algn="l">
              <a:spcAft>
                <a:spcPts val="800"/>
              </a:spcAft>
            </a:pPr>
            <a:endParaRPr lang="en-US" sz="2667" dirty="0">
              <a:solidFill>
                <a:schemeClr val="accent3"/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D5197CFD-E3E0-3544-AAB3-F5B2641532EC}"/>
              </a:ext>
            </a:extLst>
          </p:cNvPr>
          <p:cNvGrpSpPr/>
          <p:nvPr/>
        </p:nvGrpSpPr>
        <p:grpSpPr>
          <a:xfrm>
            <a:off x="0" y="6220326"/>
            <a:ext cx="12192000" cy="637673"/>
            <a:chOff x="0" y="6220326"/>
            <a:chExt cx="12192000" cy="637673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8F38D5E9-EA05-BD4B-85EB-B88C4E3EED01}"/>
                </a:ext>
              </a:extLst>
            </p:cNvPr>
            <p:cNvSpPr/>
            <p:nvPr/>
          </p:nvSpPr>
          <p:spPr>
            <a:xfrm>
              <a:off x="0" y="6220326"/>
              <a:ext cx="12192000" cy="637673"/>
            </a:xfrm>
            <a:prstGeom prst="rect">
              <a:avLst/>
            </a:prstGeom>
            <a:solidFill>
              <a:srgbClr val="2B399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Ins="457200" rtlCol="0" anchor="ctr"/>
            <a:lstStyle/>
            <a:p>
              <a:pPr lvl="0"/>
              <a:r>
                <a:rPr lang="en-US" sz="1400" dirty="0">
                  <a:solidFill>
                    <a:prstClr val="white"/>
                  </a:solidFill>
                </a:rPr>
                <a:t>2019 Texas Conference on Introductory History Courses |   American Historical Association  -  September 21, 2019   </a:t>
              </a:r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4FC1CAE2-74F8-AB4E-ADEB-1C21E8C3F8D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558131" y="6315767"/>
              <a:ext cx="1212775" cy="42400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064612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010652"/>
            <a:ext cx="12014791" cy="5085348"/>
          </a:xfrm>
        </p:spPr>
        <p:txBody>
          <a:bodyPr lIns="457200" anchor="ctr">
            <a:normAutofit/>
          </a:bodyPr>
          <a:lstStyle/>
          <a:p>
            <a:pPr marL="457200" indent="-457200" algn="l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3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Delving Into the Data</a:t>
            </a:r>
          </a:p>
          <a:p>
            <a:pPr marL="457200" indent="-457200" algn="l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3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Inequitable Outcomes – A Historical Context</a:t>
            </a:r>
          </a:p>
          <a:p>
            <a:pPr marL="457200" indent="-457200" algn="l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3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Current Unjust Practices in Gateway Courses</a:t>
            </a:r>
          </a:p>
          <a:p>
            <a:pPr marL="457200" indent="-457200" algn="l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3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Ending the Gateway Course Completion Line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6096000"/>
            <a:ext cx="12192000" cy="6671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2B399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1DFEB15-C671-A348-9656-3219694B3B03}"/>
              </a:ext>
            </a:extLst>
          </p:cNvPr>
          <p:cNvGrpSpPr/>
          <p:nvPr/>
        </p:nvGrpSpPr>
        <p:grpSpPr>
          <a:xfrm>
            <a:off x="0" y="6220326"/>
            <a:ext cx="12192000" cy="637673"/>
            <a:chOff x="0" y="6220326"/>
            <a:chExt cx="12192000" cy="637673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855F0B7-AE66-8C45-A60E-A595971206F8}"/>
                </a:ext>
              </a:extLst>
            </p:cNvPr>
            <p:cNvSpPr/>
            <p:nvPr/>
          </p:nvSpPr>
          <p:spPr>
            <a:xfrm>
              <a:off x="0" y="6220326"/>
              <a:ext cx="12192000" cy="637673"/>
            </a:xfrm>
            <a:prstGeom prst="rect">
              <a:avLst/>
            </a:prstGeom>
            <a:solidFill>
              <a:srgbClr val="2B399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Ins="45720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2019 Texas Conference on Introductory History Courses |   American Historical Association  -  September 21, 2019   </a:t>
              </a:r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A531E914-5D1A-5A4D-95B6-ED5AEDDA9BA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558131" y="6315767"/>
              <a:ext cx="1212775" cy="424004"/>
            </a:xfrm>
            <a:prstGeom prst="rect">
              <a:avLst/>
            </a:prstGeom>
          </p:spPr>
        </p:pic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38D06C23-40D9-EE46-AB92-029BE47FB790}"/>
              </a:ext>
            </a:extLst>
          </p:cNvPr>
          <p:cNvSpPr/>
          <p:nvPr/>
        </p:nvSpPr>
        <p:spPr>
          <a:xfrm>
            <a:off x="-2" y="0"/>
            <a:ext cx="12192001" cy="1010653"/>
          </a:xfrm>
          <a:prstGeom prst="rect">
            <a:avLst/>
          </a:prstGeom>
          <a:solidFill>
            <a:srgbClr val="2B39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45720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Session Overview</a:t>
            </a:r>
          </a:p>
        </p:txBody>
      </p:sp>
    </p:spTree>
    <p:extLst>
      <p:ext uri="{BB962C8B-B14F-4D97-AF65-F5344CB8AC3E}">
        <p14:creationId xmlns:p14="http://schemas.microsoft.com/office/powerpoint/2010/main" val="11177550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"/>
            <a:ext cx="12192000" cy="990599"/>
          </a:xfrm>
          <a:solidFill>
            <a:srgbClr val="2B3990"/>
          </a:solidFill>
        </p:spPr>
        <p:txBody>
          <a:bodyPr vert="horz" lIns="365760" tIns="45720" rIns="91440" bIns="45720" rtlCol="0" anchor="ctr">
            <a:normAutofit/>
          </a:bodyPr>
          <a:lstStyle/>
          <a:p>
            <a:pPr algn="l"/>
            <a:r>
              <a:rPr lang="en-US" sz="4000" dirty="0">
                <a:solidFill>
                  <a:schemeClr val="bg1"/>
                </a:solidFill>
              </a:rPr>
              <a:t>Many Thousands Failed / Inequity in Small Things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EC5D8FC-6D07-774A-B93D-0093D4D8488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30400" y="1337697"/>
            <a:ext cx="3462867" cy="4411204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7465F71-3213-8A42-B836-0ECC79806B5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07201" y="1337697"/>
            <a:ext cx="3189052" cy="4411204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42E1B033-E33E-8346-9B47-3D21F918570C}"/>
              </a:ext>
            </a:extLst>
          </p:cNvPr>
          <p:cNvGrpSpPr/>
          <p:nvPr/>
        </p:nvGrpSpPr>
        <p:grpSpPr>
          <a:xfrm>
            <a:off x="0" y="6220326"/>
            <a:ext cx="12192000" cy="637673"/>
            <a:chOff x="0" y="6220326"/>
            <a:chExt cx="12192000" cy="637673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4B99CD08-12E1-714A-824D-73FDD1E057D5}"/>
                </a:ext>
              </a:extLst>
            </p:cNvPr>
            <p:cNvSpPr/>
            <p:nvPr/>
          </p:nvSpPr>
          <p:spPr>
            <a:xfrm>
              <a:off x="0" y="6220326"/>
              <a:ext cx="12192000" cy="637673"/>
            </a:xfrm>
            <a:prstGeom prst="rect">
              <a:avLst/>
            </a:prstGeom>
            <a:solidFill>
              <a:srgbClr val="2B399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Ins="45720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2019 Texas Conference on Introductory History Courses |   American Historical Association  -  September 21, 2019   </a:t>
              </a:r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FC30771A-897F-F648-A00F-D95E267E981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558131" y="6315767"/>
              <a:ext cx="1212775" cy="42400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241251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"/>
            <a:ext cx="12192000" cy="990599"/>
          </a:xfrm>
          <a:solidFill>
            <a:schemeClr val="tx1"/>
          </a:solidFill>
        </p:spPr>
        <p:txBody>
          <a:bodyPr vert="horz" lIns="609600" tIns="45720" rIns="91440" bIns="45720" rtlCol="0" anchor="ctr">
            <a:normAutofit/>
          </a:bodyPr>
          <a:lstStyle/>
          <a:p>
            <a:pPr algn="l"/>
            <a:r>
              <a:rPr lang="en-US" sz="4267" dirty="0">
                <a:solidFill>
                  <a:schemeClr val="bg1"/>
                </a:solidFill>
              </a:rPr>
              <a:t>The Gateway Course Completion Line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6A63050-8D0D-9444-A249-AF2C49F0F0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8120" y="1002243"/>
            <a:ext cx="9955761" cy="4941736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7E7EBFE7-DE19-4F4E-8CF1-F8071D128EF1}"/>
              </a:ext>
            </a:extLst>
          </p:cNvPr>
          <p:cNvGrpSpPr/>
          <p:nvPr/>
        </p:nvGrpSpPr>
        <p:grpSpPr>
          <a:xfrm>
            <a:off x="0" y="6219396"/>
            <a:ext cx="12192000" cy="638603"/>
            <a:chOff x="0" y="6219396"/>
            <a:chExt cx="12192000" cy="638603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EBAEE01-7308-AD41-B2F0-1CFA95225E5C}"/>
                </a:ext>
              </a:extLst>
            </p:cNvPr>
            <p:cNvSpPr/>
            <p:nvPr/>
          </p:nvSpPr>
          <p:spPr>
            <a:xfrm>
              <a:off x="0" y="6219396"/>
              <a:ext cx="12192000" cy="638603"/>
            </a:xfrm>
            <a:prstGeom prst="rect">
              <a:avLst/>
            </a:prstGeom>
            <a:solidFill>
              <a:srgbClr val="2B399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Ins="45720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2019 Texas Conference on Introductory History Courses |   American Historical Association  -  September 21, 2019   </a:t>
              </a: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B6E59AF-6EFE-4A42-94E1-5447D041F50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530429" y="6298815"/>
              <a:ext cx="1372264" cy="47976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991655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"/>
            <a:ext cx="12192000" cy="990599"/>
          </a:xfrm>
          <a:solidFill>
            <a:schemeClr val="tx1"/>
          </a:solidFill>
        </p:spPr>
        <p:txBody>
          <a:bodyPr vert="horz" lIns="609600" tIns="45720" rIns="91440" bIns="45720" rtlCol="0" anchor="ctr">
            <a:normAutofit/>
          </a:bodyPr>
          <a:lstStyle/>
          <a:p>
            <a:pPr algn="l"/>
            <a:r>
              <a:rPr lang="en-US" sz="4267" dirty="0">
                <a:solidFill>
                  <a:schemeClr val="bg1"/>
                </a:solidFill>
              </a:rPr>
              <a:t>The Gateway Course Completion Line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6A63050-8D0D-9444-A249-AF2C49F0F0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8120" y="1002243"/>
            <a:ext cx="9955761" cy="4941736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804F2D24-BEC8-9C43-A14F-6798BD80F91F}"/>
              </a:ext>
            </a:extLst>
          </p:cNvPr>
          <p:cNvSpPr/>
          <p:nvPr/>
        </p:nvSpPr>
        <p:spPr>
          <a:xfrm>
            <a:off x="1118119" y="1266019"/>
            <a:ext cx="2029118" cy="4589738"/>
          </a:xfrm>
          <a:prstGeom prst="ellipse">
            <a:avLst/>
          </a:prstGeom>
          <a:noFill/>
          <a:ln w="5715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6255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BF6E151-B849-5E48-A29B-5F02905C4D66}"/>
              </a:ext>
            </a:extLst>
          </p:cNvPr>
          <p:cNvSpPr/>
          <p:nvPr/>
        </p:nvSpPr>
        <p:spPr>
          <a:xfrm>
            <a:off x="0" y="6219396"/>
            <a:ext cx="12192000" cy="638603"/>
          </a:xfrm>
          <a:prstGeom prst="rect">
            <a:avLst/>
          </a:prstGeom>
          <a:solidFill>
            <a:srgbClr val="2B39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45720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2019 Texas Conference on Introductory History Courses |   American Historical Association  -  September 21, 2019  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42952C0-2276-1A42-8C4C-32D0790FBED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30429" y="6298815"/>
            <a:ext cx="1372264" cy="479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5577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"/>
            <a:ext cx="12192000" cy="990599"/>
          </a:xfrm>
          <a:solidFill>
            <a:schemeClr val="tx1"/>
          </a:solidFill>
        </p:spPr>
        <p:txBody>
          <a:bodyPr vert="horz" lIns="609600" tIns="45720" rIns="91440" bIns="45720" rtlCol="0" anchor="ctr">
            <a:normAutofit/>
          </a:bodyPr>
          <a:lstStyle/>
          <a:p>
            <a:pPr algn="l"/>
            <a:r>
              <a:rPr lang="en-US" sz="4267" dirty="0">
                <a:solidFill>
                  <a:schemeClr val="bg1"/>
                </a:solidFill>
              </a:rPr>
              <a:t>The Gateway Course Completion Line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6A63050-8D0D-9444-A249-AF2C49F0F0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8120" y="1002243"/>
            <a:ext cx="9955761" cy="4941736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804F2D24-BEC8-9C43-A14F-6798BD80F91F}"/>
              </a:ext>
            </a:extLst>
          </p:cNvPr>
          <p:cNvSpPr/>
          <p:nvPr/>
        </p:nvSpPr>
        <p:spPr>
          <a:xfrm>
            <a:off x="2870791" y="1310129"/>
            <a:ext cx="1360967" cy="4589738"/>
          </a:xfrm>
          <a:prstGeom prst="ellipse">
            <a:avLst/>
          </a:prstGeom>
          <a:noFill/>
          <a:ln w="5715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6255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BF6E151-B849-5E48-A29B-5F02905C4D66}"/>
              </a:ext>
            </a:extLst>
          </p:cNvPr>
          <p:cNvSpPr/>
          <p:nvPr/>
        </p:nvSpPr>
        <p:spPr>
          <a:xfrm>
            <a:off x="0" y="6219396"/>
            <a:ext cx="12192000" cy="638603"/>
          </a:xfrm>
          <a:prstGeom prst="rect">
            <a:avLst/>
          </a:prstGeom>
          <a:solidFill>
            <a:srgbClr val="2B39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45720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2019 Texas Conference on Introductory History Courses |   American Historical Association  -  September 21, 2019  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42952C0-2276-1A42-8C4C-32D0790FBED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30429" y="6298815"/>
            <a:ext cx="1372264" cy="479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1139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"/>
            <a:ext cx="12192000" cy="990599"/>
          </a:xfrm>
          <a:solidFill>
            <a:schemeClr val="tx1"/>
          </a:solidFill>
        </p:spPr>
        <p:txBody>
          <a:bodyPr vert="horz" lIns="609600" tIns="45720" rIns="91440" bIns="45720" rtlCol="0" anchor="ctr">
            <a:normAutofit/>
          </a:bodyPr>
          <a:lstStyle/>
          <a:p>
            <a:pPr algn="l"/>
            <a:r>
              <a:rPr lang="en-US" sz="4267" dirty="0">
                <a:solidFill>
                  <a:schemeClr val="bg1"/>
                </a:solidFill>
              </a:rPr>
              <a:t>The Gateway Course Completion Line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6A63050-8D0D-9444-A249-AF2C49F0F0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8120" y="1002243"/>
            <a:ext cx="9955761" cy="4941736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804F2D24-BEC8-9C43-A14F-6798BD80F91F}"/>
              </a:ext>
            </a:extLst>
          </p:cNvPr>
          <p:cNvSpPr/>
          <p:nvPr/>
        </p:nvSpPr>
        <p:spPr>
          <a:xfrm>
            <a:off x="3955312" y="1257710"/>
            <a:ext cx="1360967" cy="4589738"/>
          </a:xfrm>
          <a:prstGeom prst="ellipse">
            <a:avLst/>
          </a:prstGeom>
          <a:noFill/>
          <a:ln w="5715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6255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BF6E151-B849-5E48-A29B-5F02905C4D66}"/>
              </a:ext>
            </a:extLst>
          </p:cNvPr>
          <p:cNvSpPr/>
          <p:nvPr/>
        </p:nvSpPr>
        <p:spPr>
          <a:xfrm>
            <a:off x="0" y="6219396"/>
            <a:ext cx="12192000" cy="638603"/>
          </a:xfrm>
          <a:prstGeom prst="rect">
            <a:avLst/>
          </a:prstGeom>
          <a:solidFill>
            <a:srgbClr val="2B39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45720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2019 Texas Conference on Introductory History Courses |   American Historical Association  -  September 21, 2019  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42952C0-2276-1A42-8C4C-32D0790FBED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30429" y="6298815"/>
            <a:ext cx="1372264" cy="479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0028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"/>
            <a:ext cx="12192000" cy="990599"/>
          </a:xfrm>
          <a:solidFill>
            <a:schemeClr val="tx1"/>
          </a:solidFill>
        </p:spPr>
        <p:txBody>
          <a:bodyPr vert="horz" lIns="609600" tIns="45720" rIns="91440" bIns="45720" rtlCol="0" anchor="ctr">
            <a:normAutofit/>
          </a:bodyPr>
          <a:lstStyle/>
          <a:p>
            <a:pPr algn="l"/>
            <a:r>
              <a:rPr lang="en-US" sz="4267" dirty="0">
                <a:solidFill>
                  <a:schemeClr val="bg1"/>
                </a:solidFill>
              </a:rPr>
              <a:t>The Gateway Course Completion Line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6A63050-8D0D-9444-A249-AF2C49F0F0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8120" y="1002243"/>
            <a:ext cx="9955761" cy="4941736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804F2D24-BEC8-9C43-A14F-6798BD80F91F}"/>
              </a:ext>
            </a:extLst>
          </p:cNvPr>
          <p:cNvSpPr/>
          <p:nvPr/>
        </p:nvSpPr>
        <p:spPr>
          <a:xfrm>
            <a:off x="1286933" y="3911599"/>
            <a:ext cx="1744134" cy="592667"/>
          </a:xfrm>
          <a:prstGeom prst="ellipse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6255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BF6E151-B849-5E48-A29B-5F02905C4D66}"/>
              </a:ext>
            </a:extLst>
          </p:cNvPr>
          <p:cNvSpPr/>
          <p:nvPr/>
        </p:nvSpPr>
        <p:spPr>
          <a:xfrm>
            <a:off x="0" y="6219396"/>
            <a:ext cx="12192000" cy="638603"/>
          </a:xfrm>
          <a:prstGeom prst="rect">
            <a:avLst/>
          </a:prstGeom>
          <a:solidFill>
            <a:srgbClr val="2B39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45720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2019 Texas Conference on Introductory History Courses |   American Historical Association  -  September 21, 2019  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42952C0-2276-1A42-8C4C-32D0790FBED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30429" y="6298815"/>
            <a:ext cx="1372264" cy="479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050646"/>
      </p:ext>
    </p:extLst>
  </p:cSld>
  <p:clrMapOvr>
    <a:masterClrMapping/>
  </p:clrMapOvr>
</p:sld>
</file>

<file path=ppt/theme/theme1.xml><?xml version="1.0" encoding="utf-8"?>
<a:theme xmlns:a="http://schemas.openxmlformats.org/drawingml/2006/main" name="4_Office Theme">
  <a:themeElements>
    <a:clrScheme name="JNGI2015">
      <a:dk1>
        <a:srgbClr val="2B3990"/>
      </a:dk1>
      <a:lt1>
        <a:srgbClr val="FFFFFF"/>
      </a:lt1>
      <a:dk2>
        <a:srgbClr val="FFFFFF"/>
      </a:dk2>
      <a:lt2>
        <a:srgbClr val="FFFFFF"/>
      </a:lt2>
      <a:accent1>
        <a:srgbClr val="2B3990"/>
      </a:accent1>
      <a:accent2>
        <a:srgbClr val="9FCC3B"/>
      </a:accent2>
      <a:accent3>
        <a:srgbClr val="000000"/>
      </a:accent3>
      <a:accent4>
        <a:srgbClr val="000000"/>
      </a:accent4>
      <a:accent5>
        <a:srgbClr val="000000"/>
      </a:accent5>
      <a:accent6>
        <a:srgbClr val="000000"/>
      </a:accent6>
      <a:hlink>
        <a:srgbClr val="2B3990"/>
      </a:hlink>
      <a:folHlink>
        <a:srgbClr val="F25067"/>
      </a:folHlink>
    </a:clrScheme>
    <a:fontScheme name="Arial/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2360</TotalTime>
  <Words>662</Words>
  <Application>Microsoft Macintosh PowerPoint</Application>
  <PresentationFormat>Widescreen</PresentationFormat>
  <Paragraphs>70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Arial</vt:lpstr>
      <vt:lpstr>Calibri</vt:lpstr>
      <vt:lpstr>Calibri Light</vt:lpstr>
      <vt:lpstr>4_Office Theme</vt:lpstr>
      <vt:lpstr>Office Theme</vt:lpstr>
      <vt:lpstr>The Problem of the  Gateway Course Completion Line</vt:lpstr>
      <vt:lpstr>About the Gardner Institute </vt:lpstr>
      <vt:lpstr>PowerPoint Presentation</vt:lpstr>
      <vt:lpstr>Many Thousands Failed / Inequity in Small Things </vt:lpstr>
      <vt:lpstr>The Gateway Course Completion Line</vt:lpstr>
      <vt:lpstr>The Gateway Course Completion Line</vt:lpstr>
      <vt:lpstr>The Gateway Course Completion Line</vt:lpstr>
      <vt:lpstr>The Gateway Course Completion Line</vt:lpstr>
      <vt:lpstr>The Gateway Course Completion Line</vt:lpstr>
      <vt:lpstr>The Gateway Course Completion Line</vt:lpstr>
      <vt:lpstr>The Gateway Course Completion Line</vt:lpstr>
      <vt:lpstr>The Gateway Course Completion Line</vt:lpstr>
      <vt:lpstr>The Gateway Course Completion Line</vt:lpstr>
      <vt:lpstr>The Gateway Course Completion Line</vt:lpstr>
      <vt:lpstr>The Gateway Course Completion Line</vt:lpstr>
      <vt:lpstr>The Gateway Course Completion Line – First Gen</vt:lpstr>
      <vt:lpstr>The Gateway Course Completion Line – First Gen</vt:lpstr>
      <vt:lpstr>The Gateway Course Completion Line - Pell</vt:lpstr>
      <vt:lpstr>The Gateway Course Completion Line - Pell</vt:lpstr>
      <vt:lpstr>The Gateway Course Completion Line</vt:lpstr>
      <vt:lpstr>Tyranny of Practice</vt:lpstr>
      <vt:lpstr>Tyranny of Practice</vt:lpstr>
      <vt:lpstr>Why Change Must Occur</vt:lpstr>
      <vt:lpstr>The Gateway Course Completion Line</vt:lpstr>
      <vt:lpstr>Questions / Discussion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Gateway Course Completion Line</dc:title>
  <dc:creator>Drew Koch</dc:creator>
  <cp:lastModifiedBy>Drew Koch</cp:lastModifiedBy>
  <cp:revision>26</cp:revision>
  <cp:lastPrinted>2019-09-03T14:01:46Z</cp:lastPrinted>
  <dcterms:created xsi:type="dcterms:W3CDTF">2019-02-24T20:52:23Z</dcterms:created>
  <dcterms:modified xsi:type="dcterms:W3CDTF">2019-09-20T19:47:42Z</dcterms:modified>
</cp:coreProperties>
</file>